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7" r:id="rId3"/>
    <p:sldId id="267" r:id="rId4"/>
    <p:sldId id="276" r:id="rId5"/>
    <p:sldId id="282" r:id="rId6"/>
    <p:sldId id="273" r:id="rId7"/>
    <p:sldId id="281" r:id="rId8"/>
    <p:sldId id="296" r:id="rId9"/>
    <p:sldId id="272" r:id="rId10"/>
    <p:sldId id="274" r:id="rId11"/>
    <p:sldId id="292" r:id="rId12"/>
    <p:sldId id="291" r:id="rId13"/>
    <p:sldId id="290" r:id="rId14"/>
    <p:sldId id="283" r:id="rId15"/>
    <p:sldId id="286" r:id="rId16"/>
    <p:sldId id="289" r:id="rId17"/>
    <p:sldId id="287" r:id="rId18"/>
    <p:sldId id="288" r:id="rId19"/>
    <p:sldId id="293" r:id="rId20"/>
    <p:sldId id="294" r:id="rId21"/>
    <p:sldId id="271" r:id="rId22"/>
    <p:sldId id="268" r:id="rId23"/>
    <p:sldId id="266"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9DD"/>
    <a:srgbClr val="4267B2"/>
    <a:srgbClr val="FEF3D4"/>
    <a:srgbClr val="F8E08E"/>
    <a:srgbClr val="E8303B"/>
    <a:srgbClr val="383333"/>
    <a:srgbClr val="C26E68"/>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8" autoAdjust="0"/>
    <p:restoredTop sz="94660"/>
  </p:normalViewPr>
  <p:slideViewPr>
    <p:cSldViewPr snapToGrid="0" snapToObjects="1">
      <p:cViewPr varScale="1">
        <p:scale>
          <a:sx n="101" d="100"/>
          <a:sy n="101" d="100"/>
        </p:scale>
        <p:origin x="-872" y="-12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Sheet4.xlsx"/><Relationship Id="rId3"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Sheet5.xlsx"/><Relationship Id="rId3"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Feuil1!$B$8</c:f>
              <c:strCache>
                <c:ptCount val="1"/>
                <c:pt idx="0">
                  <c:v>EFV 600 mg qd </c:v>
                </c:pt>
              </c:strCache>
            </c:strRef>
          </c:tx>
          <c:spPr>
            <a:solidFill>
              <a:schemeClr val="tx2">
                <a:lumMod val="60000"/>
                <a:lumOff val="40000"/>
              </a:schemeClr>
            </a:solidFill>
          </c:spPr>
          <c:invertIfNegative val="0"/>
          <c:dLbls>
            <c:spPr>
              <a:noFill/>
              <a:ln>
                <a:noFill/>
              </a:ln>
              <a:effectLst/>
            </c:spPr>
            <c:txPr>
              <a:bodyPr/>
              <a:lstStyle/>
              <a:p>
                <a:pPr>
                  <a:defRPr sz="2000"/>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Feuil1!$A$9:$A$11</c:f>
              <c:strCache>
                <c:ptCount val="3"/>
                <c:pt idx="0">
                  <c:v>HIV RNA&lt;50 copies/mL</c:v>
                </c:pt>
                <c:pt idx="1">
                  <c:v>Virologic non response</c:v>
                </c:pt>
                <c:pt idx="2">
                  <c:v>No virologic data</c:v>
                </c:pt>
              </c:strCache>
            </c:strRef>
          </c:cat>
          <c:val>
            <c:numRef>
              <c:f>Feuil1!$B$9:$B$11</c:f>
              <c:numCache>
                <c:formatCode>0%</c:formatCode>
                <c:ptCount val="3"/>
                <c:pt idx="0">
                  <c:v>0.66</c:v>
                </c:pt>
                <c:pt idx="1">
                  <c:v>0.22</c:v>
                </c:pt>
                <c:pt idx="2">
                  <c:v>0.12</c:v>
                </c:pt>
              </c:numCache>
            </c:numRef>
          </c:val>
          <c:extLst xmlns:c16r2="http://schemas.microsoft.com/office/drawing/2015/06/chart">
            <c:ext xmlns:c16="http://schemas.microsoft.com/office/drawing/2014/chart" uri="{C3380CC4-5D6E-409C-BE32-E72D297353CC}">
              <c16:uniqueId val="{00000000-AD5F-4BA2-924A-727F3E27C405}"/>
            </c:ext>
          </c:extLst>
        </c:ser>
        <c:ser>
          <c:idx val="1"/>
          <c:order val="1"/>
          <c:tx>
            <c:strRef>
              <c:f>Feuil1!$C$8</c:f>
              <c:strCache>
                <c:ptCount val="1"/>
                <c:pt idx="0">
                  <c:v>RAL 400 mg bid </c:v>
                </c:pt>
              </c:strCache>
            </c:strRef>
          </c:tx>
          <c:spPr>
            <a:solidFill>
              <a:srgbClr val="FF99FF"/>
            </a:solidFill>
            <a:ln>
              <a:solidFill>
                <a:srgbClr val="FF99FF"/>
              </a:solidFill>
            </a:ln>
          </c:spPr>
          <c:invertIfNegative val="0"/>
          <c:dLbls>
            <c:spPr>
              <a:noFill/>
              <a:ln>
                <a:noFill/>
              </a:ln>
              <a:effectLst/>
            </c:spPr>
            <c:txPr>
              <a:bodyPr/>
              <a:lstStyle/>
              <a:p>
                <a:pPr>
                  <a:defRPr sz="2000"/>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Feuil1!$A$9:$A$11</c:f>
              <c:strCache>
                <c:ptCount val="3"/>
                <c:pt idx="0">
                  <c:v>HIV RNA&lt;50 copies/mL</c:v>
                </c:pt>
                <c:pt idx="1">
                  <c:v>Virologic non response</c:v>
                </c:pt>
                <c:pt idx="2">
                  <c:v>No virologic data</c:v>
                </c:pt>
              </c:strCache>
            </c:strRef>
          </c:cat>
          <c:val>
            <c:numRef>
              <c:f>Feuil1!$C$9:$C$11</c:f>
              <c:numCache>
                <c:formatCode>0%</c:formatCode>
                <c:ptCount val="3"/>
                <c:pt idx="0">
                  <c:v>0.61</c:v>
                </c:pt>
                <c:pt idx="1">
                  <c:v>0.29</c:v>
                </c:pt>
                <c:pt idx="2">
                  <c:v>0.1</c:v>
                </c:pt>
              </c:numCache>
            </c:numRef>
          </c:val>
          <c:extLst xmlns:c16r2="http://schemas.microsoft.com/office/drawing/2015/06/chart">
            <c:ext xmlns:c16="http://schemas.microsoft.com/office/drawing/2014/chart" uri="{C3380CC4-5D6E-409C-BE32-E72D297353CC}">
              <c16:uniqueId val="{00000001-AD5F-4BA2-924A-727F3E27C405}"/>
            </c:ext>
          </c:extLst>
        </c:ser>
        <c:dLbls>
          <c:dLblPos val="outEnd"/>
          <c:showLegendKey val="0"/>
          <c:showVal val="1"/>
          <c:showCatName val="0"/>
          <c:showSerName val="0"/>
          <c:showPercent val="0"/>
          <c:showBubbleSize val="0"/>
        </c:dLbls>
        <c:gapWidth val="75"/>
        <c:overlap val="-25"/>
        <c:axId val="2062433320"/>
        <c:axId val="2062436392"/>
      </c:barChart>
      <c:catAx>
        <c:axId val="2062433320"/>
        <c:scaling>
          <c:orientation val="minMax"/>
        </c:scaling>
        <c:delete val="0"/>
        <c:axPos val="b"/>
        <c:numFmt formatCode="General" sourceLinked="0"/>
        <c:majorTickMark val="none"/>
        <c:minorTickMark val="none"/>
        <c:tickLblPos val="nextTo"/>
        <c:txPr>
          <a:bodyPr/>
          <a:lstStyle/>
          <a:p>
            <a:pPr>
              <a:defRPr sz="1600"/>
            </a:pPr>
            <a:endParaRPr lang="en-US"/>
          </a:p>
        </c:txPr>
        <c:crossAx val="2062436392"/>
        <c:crosses val="autoZero"/>
        <c:auto val="1"/>
        <c:lblAlgn val="ctr"/>
        <c:lblOffset val="100"/>
        <c:noMultiLvlLbl val="0"/>
      </c:catAx>
      <c:valAx>
        <c:axId val="2062436392"/>
        <c:scaling>
          <c:orientation val="minMax"/>
          <c:max val="1.0"/>
        </c:scaling>
        <c:delete val="0"/>
        <c:axPos val="l"/>
        <c:majorGridlines>
          <c:spPr>
            <a:ln>
              <a:noFill/>
            </a:ln>
          </c:spPr>
        </c:majorGridlines>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mn-lt"/>
                    <a:ea typeface="+mn-ea"/>
                    <a:cs typeface="+mn-cs"/>
                  </a:defRPr>
                </a:pPr>
                <a:r>
                  <a:rPr lang="en-US" sz="1600" b="1" i="0" baseline="0">
                    <a:effectLst/>
                  </a:rPr>
                  <a:t>% HIV RNA&lt;50 copies/mL </a:t>
                </a:r>
                <a:r>
                  <a:rPr lang="fr-FR" sz="1600" b="1" i="0" baseline="0">
                    <a:effectLst/>
                  </a:rPr>
                  <a:t> at W48</a:t>
                </a:r>
                <a:endParaRPr lang="fr-FR" sz="1600">
                  <a:effectLst/>
                </a:endParaRPr>
              </a:p>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baseline="0">
                    <a:solidFill>
                      <a:sysClr val="windowText" lastClr="000000"/>
                    </a:solidFill>
                    <a:latin typeface="+mn-lt"/>
                    <a:ea typeface="+mn-ea"/>
                    <a:cs typeface="+mn-cs"/>
                  </a:defRPr>
                </a:pPr>
                <a:endParaRPr lang="fr-FR" sz="1600"/>
              </a:p>
            </c:rich>
          </c:tx>
          <c:layout/>
          <c:overlay val="0"/>
          <c:spPr>
            <a:noFill/>
          </c:spPr>
        </c:title>
        <c:numFmt formatCode="0%" sourceLinked="1"/>
        <c:majorTickMark val="none"/>
        <c:minorTickMark val="none"/>
        <c:tickLblPos val="nextTo"/>
        <c:spPr>
          <a:ln w="9525">
            <a:noFill/>
          </a:ln>
        </c:spPr>
        <c:txPr>
          <a:bodyPr/>
          <a:lstStyle/>
          <a:p>
            <a:pPr>
              <a:defRPr sz="1400"/>
            </a:pPr>
            <a:endParaRPr lang="en-US"/>
          </a:p>
        </c:txPr>
        <c:crossAx val="2062433320"/>
        <c:crosses val="autoZero"/>
        <c:crossBetween val="between"/>
      </c:valAx>
    </c:plotArea>
    <c:legend>
      <c:legendPos val="b"/>
      <c:layout>
        <c:manualLayout>
          <c:xMode val="edge"/>
          <c:yMode val="edge"/>
          <c:x val="0.28860171981904"/>
          <c:y val="0.0607804015658543"/>
          <c:w val="0.678878633559015"/>
          <c:h val="0.0829630443018167"/>
        </c:manualLayout>
      </c:layout>
      <c:overlay val="0"/>
      <c:txPr>
        <a:bodyPr/>
        <a:lstStyle/>
        <a:p>
          <a:pPr>
            <a:defRPr sz="18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268087701159"/>
          <c:y val="0.095998131605911"/>
          <c:w val="0.819547556555431"/>
          <c:h val="0.498886128852412"/>
        </c:manualLayout>
      </c:layout>
      <c:scatterChart>
        <c:scatterStyle val="lineMarker"/>
        <c:varyColors val="0"/>
        <c:ser>
          <c:idx val="1"/>
          <c:order val="0"/>
          <c:tx>
            <c:strRef>
              <c:f>Sheet1!$C$1</c:f>
              <c:strCache>
                <c:ptCount val="1"/>
                <c:pt idx="0">
                  <c:v>DTG + TDF/FTC (N=717)</c:v>
                </c:pt>
              </c:strCache>
            </c:strRef>
          </c:tx>
          <c:spPr>
            <a:ln>
              <a:solidFill>
                <a:srgbClr val="FF6600"/>
              </a:solidFill>
            </a:ln>
          </c:spPr>
          <c:marker>
            <c:symbol val="square"/>
            <c:size val="4"/>
            <c:spPr>
              <a:solidFill>
                <a:srgbClr val="FF6600"/>
              </a:solidFill>
              <a:ln>
                <a:solidFill>
                  <a:srgbClr val="FF6600"/>
                </a:solidFill>
              </a:ln>
            </c:spPr>
          </c:marker>
          <c:dLbls>
            <c:dLbl>
              <c:idx val="0"/>
              <c:delete val="1"/>
              <c:extLst xmlns:c16r2="http://schemas.microsoft.com/office/drawing/2015/06/chart">
                <c:ext xmlns:c16="http://schemas.microsoft.com/office/drawing/2014/chart" uri="{C3380CC4-5D6E-409C-BE32-E72D297353CC}">
                  <c16:uniqueId val="{00000000-C539-497E-BA5E-DB5F959F6067}"/>
                </c:ext>
                <c:ext xmlns:c15="http://schemas.microsoft.com/office/drawing/2012/chart" uri="{CE6537A1-D6FC-4f65-9D91-7224C49458BB}"/>
              </c:extLst>
            </c:dLbl>
            <c:dLbl>
              <c:idx val="1"/>
              <c:layout>
                <c:manualLayout>
                  <c:x val="-0.00505050505050505"/>
                  <c:y val="0.018208450919622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539-497E-BA5E-DB5F959F6067}"/>
                </c:ext>
                <c:ext xmlns:c15="http://schemas.microsoft.com/office/drawing/2012/chart" uri="{CE6537A1-D6FC-4f65-9D91-7224C49458BB}">
                  <c15:layout/>
                </c:ext>
              </c:extLst>
            </c:dLbl>
            <c:dLbl>
              <c:idx val="2"/>
              <c:layout>
                <c:manualLayout>
                  <c:x val="-0.0167387788647631"/>
                  <c:y val="0.042807542408724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539-497E-BA5E-DB5F959F6067}"/>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03-C539-497E-BA5E-DB5F959F606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C539-497E-BA5E-DB5F959F6067}"/>
                </c:ext>
                <c:ext xmlns:c15="http://schemas.microsoft.com/office/drawing/2012/chart" uri="{CE6537A1-D6FC-4f65-9D91-7224C49458BB}"/>
              </c:extLst>
            </c:dLbl>
            <c:dLbl>
              <c:idx val="5"/>
              <c:layout>
                <c:manualLayout>
                  <c:x val="-0.0296296296296296"/>
                  <c:y val="-0.033707857113841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539-497E-BA5E-DB5F959F6067}"/>
                </c:ext>
                <c:ext xmlns:c15="http://schemas.microsoft.com/office/drawing/2012/chart" uri="{CE6537A1-D6FC-4f65-9D91-7224C49458BB}">
                  <c15:layout/>
                </c:ext>
              </c:extLst>
            </c:dLbl>
            <c:dLbl>
              <c:idx val="6"/>
              <c:delete val="1"/>
              <c:extLst xmlns:c16r2="http://schemas.microsoft.com/office/drawing/2015/06/chart">
                <c:ext xmlns:c16="http://schemas.microsoft.com/office/drawing/2014/chart" uri="{C3380CC4-5D6E-409C-BE32-E72D297353CC}">
                  <c16:uniqueId val="{00000006-C539-497E-BA5E-DB5F959F6067}"/>
                </c:ext>
                <c:ext xmlns:c15="http://schemas.microsoft.com/office/drawing/2012/chart" uri="{CE6537A1-D6FC-4f65-9D91-7224C49458BB}"/>
              </c:extLst>
            </c:dLbl>
            <c:dLbl>
              <c:idx val="7"/>
              <c:layout>
                <c:manualLayout>
                  <c:x val="-0.0336701662292214"/>
                  <c:y val="-0.035492261408359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C539-497E-BA5E-DB5F959F6067}"/>
                </c:ext>
                <c:ext xmlns:c15="http://schemas.microsoft.com/office/drawing/2012/chart" uri="{CE6537A1-D6FC-4f65-9D91-7224C49458BB}">
                  <c15:layout>
                    <c:manualLayout>
                      <c:w val="5.3535353535353533E-2"/>
                      <c:h val="5.8425709759203984E-2"/>
                    </c:manualLayout>
                  </c15:layout>
                </c:ext>
              </c:extLst>
            </c:dLbl>
            <c:dLbl>
              <c:idx val="8"/>
              <c:delete val="1"/>
              <c:extLst xmlns:c16r2="http://schemas.microsoft.com/office/drawing/2015/06/chart">
                <c:ext xmlns:c16="http://schemas.microsoft.com/office/drawing/2014/chart" uri="{C3380CC4-5D6E-409C-BE32-E72D297353CC}">
                  <c16:uniqueId val="{00000008-C539-497E-BA5E-DB5F959F6067}"/>
                </c:ext>
                <c:ext xmlns:c15="http://schemas.microsoft.com/office/drawing/2012/chart" uri="{CE6537A1-D6FC-4f65-9D91-7224C49458BB}"/>
              </c:extLst>
            </c:dLbl>
            <c:dLbl>
              <c:idx val="9"/>
              <c:layout>
                <c:manualLayout>
                  <c:x val="-0.031986531986532"/>
                  <c:y val="-0.03641690183924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C539-497E-BA5E-DB5F959F6067}"/>
                </c:ext>
                <c:ext xmlns:c15="http://schemas.microsoft.com/office/drawing/2012/chart" uri="{CE6537A1-D6FC-4f65-9D91-7224C49458BB}">
                  <c15:layout/>
                </c:ext>
              </c:extLst>
            </c:dLbl>
            <c:dLbl>
              <c:idx val="10"/>
              <c:delete val="1"/>
              <c:extLst xmlns:c16r2="http://schemas.microsoft.com/office/drawing/2015/06/chart">
                <c:ext xmlns:c16="http://schemas.microsoft.com/office/drawing/2014/chart" uri="{C3380CC4-5D6E-409C-BE32-E72D297353CC}">
                  <c16:uniqueId val="{0000000A-C539-497E-BA5E-DB5F959F6067}"/>
                </c:ext>
                <c:ext xmlns:c15="http://schemas.microsoft.com/office/drawing/2012/chart" uri="{CE6537A1-D6FC-4f65-9D91-7224C49458BB}"/>
              </c:extLst>
            </c:dLbl>
            <c:dLbl>
              <c:idx val="11"/>
              <c:layout>
                <c:manualLayout>
                  <c:x val="-0.0151515151515153"/>
                  <c:y val="-0.033382160019307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C539-497E-BA5E-DB5F959F6067}"/>
                </c:ext>
                <c:ext xmlns:c15="http://schemas.microsoft.com/office/drawing/2012/chart" uri="{CE6537A1-D6FC-4f65-9D91-7224C49458BB}">
                  <c15:layout/>
                </c:ext>
              </c:extLst>
            </c:dLbl>
            <c:numFmt formatCode="#,##0.0" sourceLinked="0"/>
            <c:spPr>
              <a:noFill/>
              <a:ln>
                <a:noFill/>
              </a:ln>
              <a:effectLst/>
            </c:spPr>
            <c:txPr>
              <a:bodyPr/>
              <a:lstStyle/>
              <a:p>
                <a:pPr>
                  <a:defRPr b="1">
                    <a:solidFill>
                      <a:srgbClr val="FF6600"/>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a:noFill/>
                    </a:ln>
                  </c:spPr>
                </c15:leaderLines>
              </c:ext>
            </c:extLst>
          </c:dLbls>
          <c:errBars>
            <c:errDir val="y"/>
            <c:errBarType val="both"/>
            <c:errValType val="cust"/>
            <c:noEndCap val="0"/>
            <c:plus>
              <c:numRef>
                <c:f>Sheet1!$P$2:$P$13</c:f>
                <c:numCache>
                  <c:formatCode>General</c:formatCode>
                  <c:ptCount val="12"/>
                  <c:pt idx="0">
                    <c:v>0.0</c:v>
                  </c:pt>
                  <c:pt idx="1">
                    <c:v>3.286384747</c:v>
                  </c:pt>
                  <c:pt idx="2">
                    <c:v>2.462430916000002</c:v>
                  </c:pt>
                  <c:pt idx="3">
                    <c:v>2.332545438999996</c:v>
                  </c:pt>
                  <c:pt idx="4">
                    <c:v>2.344873717000013</c:v>
                  </c:pt>
                  <c:pt idx="5">
                    <c:v>1.849436882999995</c:v>
                  </c:pt>
                  <c:pt idx="6">
                    <c:v>2.161500016999995</c:v>
                  </c:pt>
                  <c:pt idx="7">
                    <c:v>2.044862568</c:v>
                  </c:pt>
                  <c:pt idx="8">
                    <c:v>2.282108024999999</c:v>
                  </c:pt>
                  <c:pt idx="9">
                    <c:v>2.451121086000001</c:v>
                  </c:pt>
                  <c:pt idx="10">
                    <c:v>2.506742643999999</c:v>
                  </c:pt>
                  <c:pt idx="11">
                    <c:v>2.539036322000001</c:v>
                  </c:pt>
                </c:numCache>
              </c:numRef>
            </c:plus>
            <c:minus>
              <c:numRef>
                <c:f>Sheet1!$Q$2:$Q$13</c:f>
                <c:numCache>
                  <c:formatCode>General</c:formatCode>
                  <c:ptCount val="12"/>
                  <c:pt idx="0">
                    <c:v>0.0</c:v>
                  </c:pt>
                  <c:pt idx="1">
                    <c:v>3.286384747</c:v>
                  </c:pt>
                  <c:pt idx="2">
                    <c:v>2.462430917000006</c:v>
                  </c:pt>
                  <c:pt idx="3">
                    <c:v>2.332545437999992</c:v>
                  </c:pt>
                  <c:pt idx="4">
                    <c:v>2.344873717</c:v>
                  </c:pt>
                  <c:pt idx="5">
                    <c:v>1.84943688300001</c:v>
                  </c:pt>
                  <c:pt idx="6">
                    <c:v>2.161500016999995</c:v>
                  </c:pt>
                  <c:pt idx="7">
                    <c:v>2.044862568</c:v>
                  </c:pt>
                  <c:pt idx="8">
                    <c:v>2.282108026000003</c:v>
                  </c:pt>
                  <c:pt idx="9">
                    <c:v>2.451121086000001</c:v>
                  </c:pt>
                  <c:pt idx="10">
                    <c:v>2.506742645000003</c:v>
                  </c:pt>
                  <c:pt idx="11">
                    <c:v>2.539036322000001</c:v>
                  </c:pt>
                </c:numCache>
              </c:numRef>
            </c:minus>
            <c:spPr>
              <a:ln w="12700">
                <a:solidFill>
                  <a:srgbClr val="FF6600"/>
                </a:solidFill>
              </a:ln>
            </c:spPr>
          </c:errBars>
          <c:xVal>
            <c:numRef>
              <c:f>Sheet1!$D$2:$D$13</c:f>
              <c:numCache>
                <c:formatCode>General</c:formatCode>
                <c:ptCount val="12"/>
                <c:pt idx="0">
                  <c:v>0.5</c:v>
                </c:pt>
                <c:pt idx="1">
                  <c:v>4.5</c:v>
                </c:pt>
                <c:pt idx="2">
                  <c:v>8.5</c:v>
                </c:pt>
                <c:pt idx="3">
                  <c:v>12.5</c:v>
                </c:pt>
                <c:pt idx="4">
                  <c:v>16.5</c:v>
                </c:pt>
                <c:pt idx="5">
                  <c:v>24.5</c:v>
                </c:pt>
                <c:pt idx="6">
                  <c:v>36.5</c:v>
                </c:pt>
                <c:pt idx="7">
                  <c:v>48.5</c:v>
                </c:pt>
                <c:pt idx="8">
                  <c:v>60.5</c:v>
                </c:pt>
                <c:pt idx="9">
                  <c:v>72.5</c:v>
                </c:pt>
                <c:pt idx="10">
                  <c:v>84.5</c:v>
                </c:pt>
                <c:pt idx="11">
                  <c:v>96.0</c:v>
                </c:pt>
              </c:numCache>
            </c:numRef>
          </c:xVal>
          <c:yVal>
            <c:numRef>
              <c:f>Sheet1!$C$2:$C$13</c:f>
              <c:numCache>
                <c:formatCode>0.0</c:formatCode>
                <c:ptCount val="12"/>
                <c:pt idx="0" formatCode="General">
                  <c:v>0.0</c:v>
                </c:pt>
                <c:pt idx="1">
                  <c:v>70.2</c:v>
                </c:pt>
                <c:pt idx="2">
                  <c:v>84.4</c:v>
                </c:pt>
                <c:pt idx="3">
                  <c:v>89.0</c:v>
                </c:pt>
                <c:pt idx="4">
                  <c:v>90.0</c:v>
                </c:pt>
                <c:pt idx="5">
                  <c:v>93.4</c:v>
                </c:pt>
                <c:pt idx="6">
                  <c:v>91.0</c:v>
                </c:pt>
                <c:pt idx="7">
                  <c:v>93.3</c:v>
                </c:pt>
                <c:pt idx="8">
                  <c:v>91.0</c:v>
                </c:pt>
                <c:pt idx="9">
                  <c:v>89.4</c:v>
                </c:pt>
                <c:pt idx="10">
                  <c:v>88.0</c:v>
                </c:pt>
                <c:pt idx="11">
                  <c:v>89.5</c:v>
                </c:pt>
              </c:numCache>
            </c:numRef>
          </c:yVal>
          <c:smooth val="0"/>
          <c:extLst xmlns:c16r2="http://schemas.microsoft.com/office/drawing/2015/06/chart">
            <c:ext xmlns:c16="http://schemas.microsoft.com/office/drawing/2014/chart" uri="{C3380CC4-5D6E-409C-BE32-E72D297353CC}">
              <c16:uniqueId val="{0000000C-C539-497E-BA5E-DB5F959F6067}"/>
            </c:ext>
          </c:extLst>
        </c:ser>
        <c:ser>
          <c:idx val="0"/>
          <c:order val="1"/>
          <c:tx>
            <c:strRef>
              <c:f>Sheet1!$B$1</c:f>
              <c:strCache>
                <c:ptCount val="1"/>
                <c:pt idx="0">
                  <c:v>DTG + 3TC (N=716)</c:v>
                </c:pt>
              </c:strCache>
            </c:strRef>
          </c:tx>
          <c:spPr>
            <a:ln>
              <a:solidFill>
                <a:srgbClr val="002F5F"/>
              </a:solidFill>
            </a:ln>
          </c:spPr>
          <c:marker>
            <c:symbol val="diamond"/>
            <c:size val="4"/>
            <c:spPr>
              <a:solidFill>
                <a:srgbClr val="002F5F"/>
              </a:solidFill>
              <a:ln>
                <a:solidFill>
                  <a:srgbClr val="002F5F"/>
                </a:solidFill>
              </a:ln>
            </c:spPr>
          </c:marker>
          <c:dLbls>
            <c:dLbl>
              <c:idx val="0"/>
              <c:delete val="1"/>
              <c:extLst xmlns:c16r2="http://schemas.microsoft.com/office/drawing/2015/06/chart">
                <c:ext xmlns:c16="http://schemas.microsoft.com/office/drawing/2014/chart" uri="{C3380CC4-5D6E-409C-BE32-E72D297353CC}">
                  <c16:uniqueId val="{0000000D-C539-497E-BA5E-DB5F959F6067}"/>
                </c:ext>
                <c:ext xmlns:c15="http://schemas.microsoft.com/office/drawing/2012/chart" uri="{CE6537A1-D6FC-4f65-9D91-7224C49458BB}"/>
              </c:extLst>
            </c:dLbl>
            <c:dLbl>
              <c:idx val="1"/>
              <c:layout>
                <c:manualLayout>
                  <c:x val="-0.0335323607329458"/>
                  <c:y val="-0.049363000707325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C539-497E-BA5E-DB5F959F6067}"/>
                </c:ext>
                <c:ext xmlns:c15="http://schemas.microsoft.com/office/drawing/2012/chart" uri="{CE6537A1-D6FC-4f65-9D91-7224C49458BB}">
                  <c15:layout/>
                </c:ext>
              </c:extLst>
            </c:dLbl>
            <c:dLbl>
              <c:idx val="2"/>
              <c:layout>
                <c:manualLayout>
                  <c:x val="-0.0287638855749092"/>
                  <c:y val="-0.039191181565974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C539-497E-BA5E-DB5F959F6067}"/>
                </c:ext>
                <c:ext xmlns:c15="http://schemas.microsoft.com/office/drawing/2012/chart" uri="{CE6537A1-D6FC-4f65-9D91-7224C49458BB}">
                  <c15:layout/>
                </c:ext>
              </c:extLst>
            </c:dLbl>
            <c:dLbl>
              <c:idx val="3"/>
              <c:delete val="1"/>
              <c:extLst xmlns:c16r2="http://schemas.microsoft.com/office/drawing/2015/06/chart">
                <c:ext xmlns:c16="http://schemas.microsoft.com/office/drawing/2014/chart" uri="{C3380CC4-5D6E-409C-BE32-E72D297353CC}">
                  <c16:uniqueId val="{00000010-C539-497E-BA5E-DB5F959F6067}"/>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1-C539-497E-BA5E-DB5F959F6067}"/>
                </c:ext>
                <c:ext xmlns:c15="http://schemas.microsoft.com/office/drawing/2012/chart" uri="{CE6537A1-D6FC-4f65-9D91-7224C49458BB}"/>
              </c:extLst>
            </c:dLbl>
            <c:dLbl>
              <c:idx val="5"/>
              <c:layout>
                <c:manualLayout>
                  <c:x val="-0.024338662212678"/>
                  <c:y val="0.039029886233025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C539-497E-BA5E-DB5F959F6067}"/>
                </c:ext>
                <c:ext xmlns:c15="http://schemas.microsoft.com/office/drawing/2012/chart" uri="{CE6537A1-D6FC-4f65-9D91-7224C49458BB}">
                  <c15:layout/>
                </c:ext>
              </c:extLst>
            </c:dLbl>
            <c:dLbl>
              <c:idx val="6"/>
              <c:delete val="1"/>
              <c:extLst xmlns:c16r2="http://schemas.microsoft.com/office/drawing/2015/06/chart">
                <c:ext xmlns:c16="http://schemas.microsoft.com/office/drawing/2014/chart" uri="{C3380CC4-5D6E-409C-BE32-E72D297353CC}">
                  <c16:uniqueId val="{00000013-C539-497E-BA5E-DB5F959F6067}"/>
                </c:ext>
                <c:ext xmlns:c15="http://schemas.microsoft.com/office/drawing/2012/chart" uri="{CE6537A1-D6FC-4f65-9D91-7224C49458BB}"/>
              </c:extLst>
            </c:dLbl>
            <c:dLbl>
              <c:idx val="7"/>
              <c:layout>
                <c:manualLayout>
                  <c:x val="-0.0202020202020202"/>
                  <c:y val="0.036405909860999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C539-497E-BA5E-DB5F959F6067}"/>
                </c:ext>
                <c:ext xmlns:c15="http://schemas.microsoft.com/office/drawing/2012/chart" uri="{CE6537A1-D6FC-4f65-9D91-7224C49458BB}">
                  <c15:layout/>
                </c:ext>
              </c:extLst>
            </c:dLbl>
            <c:dLbl>
              <c:idx val="8"/>
              <c:delete val="1"/>
              <c:extLst xmlns:c16r2="http://schemas.microsoft.com/office/drawing/2015/06/chart">
                <c:ext xmlns:c16="http://schemas.microsoft.com/office/drawing/2014/chart" uri="{C3380CC4-5D6E-409C-BE32-E72D297353CC}">
                  <c16:uniqueId val="{00000015-C539-497E-BA5E-DB5F959F6067}"/>
                </c:ext>
                <c:ext xmlns:c15="http://schemas.microsoft.com/office/drawing/2012/chart" uri="{CE6537A1-D6FC-4f65-9D91-7224C49458BB}"/>
              </c:extLst>
            </c:dLbl>
            <c:dLbl>
              <c:idx val="9"/>
              <c:layout>
                <c:manualLayout>
                  <c:x val="-0.021885521885522"/>
                  <c:y val="0.03641690183924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C539-497E-BA5E-DB5F959F6067}"/>
                </c:ext>
                <c:ext xmlns:c15="http://schemas.microsoft.com/office/drawing/2012/chart" uri="{CE6537A1-D6FC-4f65-9D91-7224C49458BB}">
                  <c15:layout/>
                </c:ext>
              </c:extLst>
            </c:dLbl>
            <c:dLbl>
              <c:idx val="10"/>
              <c:delete val="1"/>
              <c:extLst xmlns:c16r2="http://schemas.microsoft.com/office/drawing/2015/06/chart">
                <c:ext xmlns:c16="http://schemas.microsoft.com/office/drawing/2014/chart" uri="{C3380CC4-5D6E-409C-BE32-E72D297353CC}">
                  <c16:uniqueId val="{00000017-C539-497E-BA5E-DB5F959F6067}"/>
                </c:ext>
                <c:ext xmlns:c15="http://schemas.microsoft.com/office/drawing/2012/chart" uri="{CE6537A1-D6FC-4f65-9D91-7224C49458BB}"/>
              </c:extLst>
            </c:dLbl>
            <c:dLbl>
              <c:idx val="11"/>
              <c:layout>
                <c:manualLayout>
                  <c:x val="-0.0202020202020203"/>
                  <c:y val="0.042486385479118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C539-497E-BA5E-DB5F959F6067}"/>
                </c:ext>
                <c:ext xmlns:c15="http://schemas.microsoft.com/office/drawing/2012/chart" uri="{CE6537A1-D6FC-4f65-9D91-7224C49458BB}">
                  <c15:layout/>
                </c:ext>
              </c:extLst>
            </c:dLbl>
            <c:numFmt formatCode="#,##0.0" sourceLinked="0"/>
            <c:spPr>
              <a:noFill/>
              <a:ln>
                <a:noFill/>
              </a:ln>
              <a:effectLst/>
            </c:spPr>
            <c:txPr>
              <a:bodyPr/>
              <a:lstStyle/>
              <a:p>
                <a:pPr>
                  <a:defRPr b="1">
                    <a:solidFill>
                      <a:srgbClr val="002F5F"/>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a:noFill/>
                    </a:ln>
                  </c:spPr>
                </c15:leaderLines>
              </c:ext>
            </c:extLst>
          </c:dLbls>
          <c:errBars>
            <c:errDir val="y"/>
            <c:errBarType val="both"/>
            <c:errValType val="cust"/>
            <c:noEndCap val="0"/>
            <c:plus>
              <c:numRef>
                <c:f>Sheet1!$S$2:$S$13</c:f>
                <c:numCache>
                  <c:formatCode>General</c:formatCode>
                  <c:ptCount val="12"/>
                  <c:pt idx="0">
                    <c:v>0.0</c:v>
                  </c:pt>
                  <c:pt idx="1">
                    <c:v>3.349347717000001</c:v>
                  </c:pt>
                  <c:pt idx="2">
                    <c:v>2.657394649</c:v>
                  </c:pt>
                  <c:pt idx="3">
                    <c:v>2.304539027000004</c:v>
                  </c:pt>
                  <c:pt idx="4">
                    <c:v>2.240100501000001</c:v>
                  </c:pt>
                  <c:pt idx="5">
                    <c:v>1.811572368</c:v>
                  </c:pt>
                  <c:pt idx="6">
                    <c:v>2.042143210000006</c:v>
                  </c:pt>
                  <c:pt idx="7">
                    <c:v>1.829376244000002</c:v>
                  </c:pt>
                  <c:pt idx="8">
                    <c:v>2.144599311999997</c:v>
                  </c:pt>
                  <c:pt idx="9">
                    <c:v>2.253228150000013</c:v>
                  </c:pt>
                  <c:pt idx="10">
                    <c:v>2.401795442000008</c:v>
                  </c:pt>
                  <c:pt idx="11">
                    <c:v>2.240100501000001</c:v>
                  </c:pt>
                </c:numCache>
              </c:numRef>
            </c:plus>
            <c:minus>
              <c:numRef>
                <c:f>Sheet1!$T$2:$T$13</c:f>
                <c:numCache>
                  <c:formatCode>General</c:formatCode>
                  <c:ptCount val="12"/>
                  <c:pt idx="0">
                    <c:v>0.0</c:v>
                  </c:pt>
                  <c:pt idx="1">
                    <c:v>3.349347717000001</c:v>
                  </c:pt>
                  <c:pt idx="2">
                    <c:v>2.657394649</c:v>
                  </c:pt>
                  <c:pt idx="3">
                    <c:v>2.30453902699999</c:v>
                  </c:pt>
                  <c:pt idx="4">
                    <c:v>2.240100501000001</c:v>
                  </c:pt>
                  <c:pt idx="5">
                    <c:v>1.811572369000004</c:v>
                  </c:pt>
                  <c:pt idx="6">
                    <c:v>2.042143210000006</c:v>
                  </c:pt>
                  <c:pt idx="7">
                    <c:v>1.829376242999998</c:v>
                  </c:pt>
                  <c:pt idx="8">
                    <c:v>2.144599311000008</c:v>
                  </c:pt>
                  <c:pt idx="9">
                    <c:v>2.253228150999988</c:v>
                  </c:pt>
                  <c:pt idx="10">
                    <c:v>2.401795441999994</c:v>
                  </c:pt>
                  <c:pt idx="11">
                    <c:v>2.240100501000001</c:v>
                  </c:pt>
                </c:numCache>
              </c:numRef>
            </c:minus>
            <c:spPr>
              <a:ln w="12700">
                <a:solidFill>
                  <a:srgbClr val="002F5F"/>
                </a:solidFill>
              </a:ln>
            </c:spPr>
          </c:errBars>
          <c:errBars>
            <c:errDir val="x"/>
            <c:errBarType val="both"/>
            <c:errValType val="fixedVal"/>
            <c:noEndCap val="1"/>
            <c:val val="0.0"/>
          </c:errBars>
          <c:xVal>
            <c:numRef>
              <c:f>Sheet1!$A$2:$A$13</c:f>
              <c:numCache>
                <c:formatCode>General</c:formatCode>
                <c:ptCount val="12"/>
                <c:pt idx="0">
                  <c:v>0.1</c:v>
                </c:pt>
                <c:pt idx="1">
                  <c:v>3.5</c:v>
                </c:pt>
                <c:pt idx="2">
                  <c:v>7.5</c:v>
                </c:pt>
                <c:pt idx="3">
                  <c:v>11.5</c:v>
                </c:pt>
                <c:pt idx="4">
                  <c:v>15.5</c:v>
                </c:pt>
                <c:pt idx="5">
                  <c:v>23.5</c:v>
                </c:pt>
                <c:pt idx="6">
                  <c:v>35.5</c:v>
                </c:pt>
                <c:pt idx="7">
                  <c:v>47.5</c:v>
                </c:pt>
                <c:pt idx="8">
                  <c:v>59.5</c:v>
                </c:pt>
                <c:pt idx="9">
                  <c:v>71.5</c:v>
                </c:pt>
                <c:pt idx="10">
                  <c:v>83.5</c:v>
                </c:pt>
                <c:pt idx="11">
                  <c:v>95.0</c:v>
                </c:pt>
              </c:numCache>
            </c:numRef>
          </c:xVal>
          <c:yVal>
            <c:numRef>
              <c:f>Sheet1!$B$2:$B$13</c:f>
              <c:numCache>
                <c:formatCode>0.0</c:formatCode>
                <c:ptCount val="12"/>
                <c:pt idx="0" formatCode="General">
                  <c:v>0.001</c:v>
                </c:pt>
                <c:pt idx="1">
                  <c:v>72.0</c:v>
                </c:pt>
                <c:pt idx="2">
                  <c:v>87.0</c:v>
                </c:pt>
                <c:pt idx="3">
                  <c:v>89.0</c:v>
                </c:pt>
                <c:pt idx="4">
                  <c:v>88.0</c:v>
                </c:pt>
                <c:pt idx="5">
                  <c:v>93.2</c:v>
                </c:pt>
                <c:pt idx="6">
                  <c:v>90.0</c:v>
                </c:pt>
                <c:pt idx="7">
                  <c:v>91.5</c:v>
                </c:pt>
                <c:pt idx="8">
                  <c:v>89.0</c:v>
                </c:pt>
                <c:pt idx="9">
                  <c:v>87.2</c:v>
                </c:pt>
                <c:pt idx="10">
                  <c:v>86.0</c:v>
                </c:pt>
                <c:pt idx="11">
                  <c:v>86.0</c:v>
                </c:pt>
              </c:numCache>
            </c:numRef>
          </c:yVal>
          <c:smooth val="0"/>
          <c:extLst xmlns:c16r2="http://schemas.microsoft.com/office/drawing/2015/06/chart">
            <c:ext xmlns:c16="http://schemas.microsoft.com/office/drawing/2014/chart" uri="{C3380CC4-5D6E-409C-BE32-E72D297353CC}">
              <c16:uniqueId val="{00000019-C539-497E-BA5E-DB5F959F6067}"/>
            </c:ext>
          </c:extLst>
        </c:ser>
        <c:dLbls>
          <c:showLegendKey val="0"/>
          <c:showVal val="0"/>
          <c:showCatName val="0"/>
          <c:showSerName val="0"/>
          <c:showPercent val="0"/>
          <c:showBubbleSize val="0"/>
        </c:dLbls>
        <c:axId val="1799673528"/>
        <c:axId val="1798110280"/>
      </c:scatterChart>
      <c:valAx>
        <c:axId val="1799673528"/>
        <c:scaling>
          <c:orientation val="minMax"/>
          <c:max val="100.0"/>
          <c:min val="0.0"/>
        </c:scaling>
        <c:delete val="1"/>
        <c:axPos val="b"/>
        <c:title>
          <c:tx>
            <c:rich>
              <a:bodyPr/>
              <a:lstStyle/>
              <a:p>
                <a:pPr>
                  <a:defRPr b="0">
                    <a:solidFill>
                      <a:schemeClr val="tx2"/>
                    </a:solidFill>
                  </a:defRPr>
                </a:pPr>
                <a:r>
                  <a:rPr lang="en-US" b="0" dirty="0">
                    <a:solidFill>
                      <a:schemeClr val="tx2"/>
                    </a:solidFill>
                  </a:rPr>
                  <a:t>Study visit</a:t>
                </a:r>
              </a:p>
            </c:rich>
          </c:tx>
          <c:layout>
            <c:manualLayout>
              <c:xMode val="edge"/>
              <c:yMode val="edge"/>
              <c:x val="0.496885532415925"/>
              <c:y val="0.653688138098003"/>
            </c:manualLayout>
          </c:layout>
          <c:overlay val="0"/>
        </c:title>
        <c:numFmt formatCode="General" sourceLinked="1"/>
        <c:majorTickMark val="none"/>
        <c:minorTickMark val="none"/>
        <c:tickLblPos val="nextTo"/>
        <c:crossAx val="1798110280"/>
        <c:crossesAt val="-20.0"/>
        <c:crossBetween val="midCat"/>
        <c:majorUnit val="4.0"/>
      </c:valAx>
      <c:valAx>
        <c:axId val="1798110280"/>
        <c:scaling>
          <c:orientation val="minMax"/>
          <c:max val="100.0"/>
          <c:min val="0.0"/>
        </c:scaling>
        <c:delete val="0"/>
        <c:axPos val="l"/>
        <c:title>
          <c:tx>
            <c:rich>
              <a:bodyPr/>
              <a:lstStyle/>
              <a:p>
                <a:pPr>
                  <a:defRPr b="0">
                    <a:solidFill>
                      <a:schemeClr val="tx2"/>
                    </a:solidFill>
                  </a:defRPr>
                </a:pPr>
                <a:r>
                  <a:rPr lang="en-US" b="0" dirty="0">
                    <a:solidFill>
                      <a:schemeClr val="tx2"/>
                    </a:solidFill>
                  </a:rPr>
                  <a:t>HIV-1 RNA &lt;50 c/mL, % (95% CI)</a:t>
                </a:r>
              </a:p>
            </c:rich>
          </c:tx>
          <c:layout>
            <c:manualLayout>
              <c:xMode val="edge"/>
              <c:yMode val="edge"/>
              <c:x val="0.0693981345205681"/>
              <c:y val="0.115811736193295"/>
            </c:manualLayout>
          </c:layout>
          <c:overlay val="0"/>
        </c:title>
        <c:numFmt formatCode="General" sourceLinked="1"/>
        <c:majorTickMark val="out"/>
        <c:minorTickMark val="none"/>
        <c:tickLblPos val="nextTo"/>
        <c:spPr>
          <a:ln w="19050">
            <a:solidFill>
              <a:schemeClr val="tx2"/>
            </a:solidFill>
          </a:ln>
        </c:spPr>
        <c:txPr>
          <a:bodyPr/>
          <a:lstStyle/>
          <a:p>
            <a:pPr>
              <a:defRPr>
                <a:solidFill>
                  <a:schemeClr val="tx2"/>
                </a:solidFill>
              </a:defRPr>
            </a:pPr>
            <a:endParaRPr lang="en-US"/>
          </a:p>
        </c:txPr>
        <c:crossAx val="1799673528"/>
        <c:crossesAt val="-4.0"/>
        <c:crossBetween val="midCat"/>
        <c:majorUnit val="20.0"/>
      </c:valAx>
    </c:plotArea>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85479309970193"/>
          <c:y val="0.0261706168926673"/>
          <c:w val="0.808559360467761"/>
          <c:h val="0.843877026401121"/>
        </c:manualLayout>
      </c:layout>
      <c:barChart>
        <c:barDir val="col"/>
        <c:grouping val="clustered"/>
        <c:varyColors val="0"/>
        <c:ser>
          <c:idx val="0"/>
          <c:order val="0"/>
          <c:tx>
            <c:strRef>
              <c:f>Sheet1!$B$1</c:f>
              <c:strCache>
                <c:ptCount val="1"/>
                <c:pt idx="0">
                  <c:v>DTG/3TC 
(N=369)</c:v>
                </c:pt>
              </c:strCache>
            </c:strRef>
          </c:tx>
          <c:spPr>
            <a:solidFill>
              <a:srgbClr val="002F5F"/>
            </a:solidFill>
            <a:ln w="6350">
              <a:noFill/>
            </a:ln>
          </c:spPr>
          <c:invertIfNegative val="0"/>
          <c:dLbls>
            <c:dLbl>
              <c:idx val="0"/>
              <c:layout/>
              <c:tx>
                <c:rich>
                  <a:bodyPr/>
                  <a:lstStyle/>
                  <a:p>
                    <a:r>
                      <a:rPr lang="en-US" sz="1400" dirty="0" smtClean="0">
                        <a:latin typeface="Arial" panose="020B0604020202020204" pitchFamily="34" charset="0"/>
                        <a:cs typeface="Arial" panose="020B0604020202020204" pitchFamily="34" charset="0"/>
                      </a:rPr>
                      <a:t>0.3%</a:t>
                    </a:r>
                    <a:endParaRPr lang="en-GB"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3A8E-44DE-9728-310BAE59324A}"/>
                </c:ext>
              </c:extLst>
            </c:dLbl>
            <c:spPr>
              <a:noFill/>
              <a:ln>
                <a:noFill/>
              </a:ln>
              <a:effectLst/>
            </c:spPr>
            <c:txPr>
              <a:bodyPr/>
              <a:lstStyle/>
              <a:p>
                <a:pPr algn="ctr" rtl="0">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Sheet1!$A$2:$A$4</c:f>
              <c:strCache>
                <c:ptCount val="3"/>
                <c:pt idx="0">
                  <c:v>HIV-1 RNA 
≥50 c/mL</c:v>
                </c:pt>
                <c:pt idx="1">
                  <c:v>HIV-1 RNA 
&lt;50 c/mL</c:v>
                </c:pt>
                <c:pt idx="2">
                  <c:v>No virologic
data</c:v>
                </c:pt>
              </c:strCache>
            </c:strRef>
          </c:cat>
          <c:val>
            <c:numRef>
              <c:f>Sheet1!$B$2:$B$4</c:f>
              <c:numCache>
                <c:formatCode>0.0</c:formatCode>
                <c:ptCount val="3"/>
                <c:pt idx="0">
                  <c:v>0.27</c:v>
                </c:pt>
                <c:pt idx="1">
                  <c:v>93.2</c:v>
                </c:pt>
                <c:pt idx="2">
                  <c:v>6.5</c:v>
                </c:pt>
              </c:numCache>
            </c:numRef>
          </c:val>
          <c:extLst xmlns:c16r2="http://schemas.microsoft.com/office/drawing/2015/06/chart">
            <c:ext xmlns:c16="http://schemas.microsoft.com/office/drawing/2014/chart" uri="{C3380CC4-5D6E-409C-BE32-E72D297353CC}">
              <c16:uniqueId val="{00000001-3A8E-44DE-9728-310BAE59324A}"/>
            </c:ext>
          </c:extLst>
        </c:ser>
        <c:ser>
          <c:idx val="1"/>
          <c:order val="1"/>
          <c:tx>
            <c:strRef>
              <c:f>Sheet1!$C$1</c:f>
              <c:strCache>
                <c:ptCount val="1"/>
                <c:pt idx="0">
                  <c:v>TAF-based regimen (N=372)</c:v>
                </c:pt>
              </c:strCache>
            </c:strRef>
          </c:tx>
          <c:spPr>
            <a:solidFill>
              <a:srgbClr val="FF6600"/>
            </a:solidFill>
            <a:ln w="6350">
              <a:noFill/>
            </a:ln>
          </c:spPr>
          <c:invertIfNegative val="0"/>
          <c:dLbls>
            <c:dLbl>
              <c:idx val="0"/>
              <c:layout/>
              <c:tx>
                <c:rich>
                  <a:bodyPr/>
                  <a:lstStyle/>
                  <a:p>
                    <a:r>
                      <a:rPr lang="en-US" dirty="0" smtClean="0"/>
                      <a:t>0.5%</a:t>
                    </a:r>
                    <a:endParaRPr lang="en-GB"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3A8E-44DE-9728-310BAE59324A}"/>
                </c:ext>
              </c:extLst>
            </c:dLbl>
            <c:spPr>
              <a:noFill/>
              <a:ln>
                <a:noFill/>
              </a:ln>
              <a:effectLst/>
            </c:spPr>
            <c:txPr>
              <a:bodyPr/>
              <a:lstStyle/>
              <a:p>
                <a:pPr algn="ctr" rtl="0">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Sheet1!$A$2:$A$4</c:f>
              <c:strCache>
                <c:ptCount val="3"/>
                <c:pt idx="0">
                  <c:v>HIV-1 RNA 
≥50 c/mL</c:v>
                </c:pt>
                <c:pt idx="1">
                  <c:v>HIV-1 RNA 
&lt;50 c/mL</c:v>
                </c:pt>
                <c:pt idx="2">
                  <c:v>No virologic
data</c:v>
                </c:pt>
              </c:strCache>
            </c:strRef>
          </c:cat>
          <c:val>
            <c:numRef>
              <c:f>Sheet1!$C$2:$C$4</c:f>
              <c:numCache>
                <c:formatCode>0.0</c:formatCode>
                <c:ptCount val="3"/>
                <c:pt idx="0">
                  <c:v>0.5</c:v>
                </c:pt>
                <c:pt idx="1">
                  <c:v>93.0</c:v>
                </c:pt>
                <c:pt idx="2">
                  <c:v>6.5</c:v>
                </c:pt>
              </c:numCache>
            </c:numRef>
          </c:val>
          <c:extLst xmlns:c16r2="http://schemas.microsoft.com/office/drawing/2015/06/chart">
            <c:ext xmlns:c16="http://schemas.microsoft.com/office/drawing/2014/chart" uri="{C3380CC4-5D6E-409C-BE32-E72D297353CC}">
              <c16:uniqueId val="{00000003-3A8E-44DE-9728-310BAE59324A}"/>
            </c:ext>
          </c:extLst>
        </c:ser>
        <c:dLbls>
          <c:showLegendKey val="0"/>
          <c:showVal val="0"/>
          <c:showCatName val="0"/>
          <c:showSerName val="0"/>
          <c:showPercent val="0"/>
          <c:showBubbleSize val="0"/>
        </c:dLbls>
        <c:gapWidth val="150"/>
        <c:axId val="-2045609816"/>
        <c:axId val="-2017806632"/>
      </c:barChart>
      <c:catAx>
        <c:axId val="-2045609816"/>
        <c:scaling>
          <c:orientation val="minMax"/>
        </c:scaling>
        <c:delete val="0"/>
        <c:axPos val="b"/>
        <c:numFmt formatCode="General" sourceLinked="1"/>
        <c:majorTickMark val="none"/>
        <c:minorTickMark val="none"/>
        <c:tickLblPos val="nextTo"/>
        <c:spPr>
          <a:ln w="15875">
            <a:solidFill>
              <a:srgbClr val="44546A"/>
            </a:solidFill>
          </a:ln>
        </c:spPr>
        <c:crossAx val="-2017806632"/>
        <c:crosses val="autoZero"/>
        <c:auto val="1"/>
        <c:lblAlgn val="ctr"/>
        <c:lblOffset val="100"/>
        <c:noMultiLvlLbl val="0"/>
      </c:catAx>
      <c:valAx>
        <c:axId val="-2017806632"/>
        <c:scaling>
          <c:orientation val="minMax"/>
          <c:max val="100.0"/>
        </c:scaling>
        <c:delete val="0"/>
        <c:axPos val="l"/>
        <c:title>
          <c:tx>
            <c:rich>
              <a:bodyPr/>
              <a:lstStyle/>
              <a:p>
                <a:pPr>
                  <a:defRPr b="0"/>
                </a:pPr>
                <a:r>
                  <a:rPr lang="en-US" b="0" dirty="0"/>
                  <a:t>Proportion of participants, %</a:t>
                </a:r>
              </a:p>
            </c:rich>
          </c:tx>
          <c:layout>
            <c:manualLayout>
              <c:xMode val="edge"/>
              <c:yMode val="edge"/>
              <c:x val="0.0309172121935727"/>
              <c:y val="0.0389103378321337"/>
            </c:manualLayout>
          </c:layout>
          <c:overlay val="0"/>
        </c:title>
        <c:numFmt formatCode="0.0" sourceLinked="1"/>
        <c:majorTickMark val="out"/>
        <c:minorTickMark val="none"/>
        <c:tickLblPos val="nextTo"/>
        <c:spPr>
          <a:ln w="15875">
            <a:solidFill>
              <a:srgbClr val="44546A"/>
            </a:solidFill>
          </a:ln>
        </c:spPr>
        <c:crossAx val="-2045609816"/>
        <c:crosses val="autoZero"/>
        <c:crossBetween val="between"/>
        <c:majorUnit val="20.0"/>
      </c:valAx>
      <c:spPr>
        <a:noFill/>
        <a:ln w="25384">
          <a:noFill/>
        </a:ln>
      </c:spPr>
    </c:plotArea>
    <c:legend>
      <c:legendPos val="r"/>
      <c:legendEntry>
        <c:idx val="0"/>
        <c:txPr>
          <a:bodyPr/>
          <a:lstStyle/>
          <a:p>
            <a:pPr>
              <a:defRPr sz="1200"/>
            </a:pPr>
            <a:endParaRPr lang="en-US"/>
          </a:p>
        </c:txPr>
      </c:legendEntry>
      <c:layout>
        <c:manualLayout>
          <c:xMode val="edge"/>
          <c:yMode val="edge"/>
          <c:x val="0.721130142958246"/>
          <c:y val="0.0864290377232886"/>
          <c:w val="0.276678358437205"/>
          <c:h val="0.28397767161786"/>
        </c:manualLayout>
      </c:layout>
      <c:overlay val="0"/>
      <c:txPr>
        <a:bodyPr/>
        <a:lstStyle/>
        <a:p>
          <a:pPr>
            <a:defRPr sz="1200"/>
          </a:pPr>
          <a:endParaRPr lang="en-US"/>
        </a:p>
      </c:txPr>
    </c:legend>
    <c:plotVisOnly val="1"/>
    <c:dispBlanksAs val="gap"/>
    <c:showDLblsOverMax val="0"/>
  </c:chart>
  <c:txPr>
    <a:bodyPr/>
    <a:lstStyle/>
    <a:p>
      <a:pPr>
        <a:defRPr sz="1400">
          <a:solidFill>
            <a:srgbClr val="44546A"/>
          </a:solidFill>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667575675607"/>
          <c:y val="0.158008204778967"/>
          <c:w val="0.81465969641771"/>
          <c:h val="0.530582664550567"/>
        </c:manualLayout>
      </c:layout>
      <c:scatterChart>
        <c:scatterStyle val="lineMarker"/>
        <c:varyColors val="0"/>
        <c:ser>
          <c:idx val="0"/>
          <c:order val="0"/>
          <c:tx>
            <c:strRef>
              <c:f>Sheet1!$B$1</c:f>
              <c:strCache>
                <c:ptCount val="1"/>
                <c:pt idx="0">
                  <c:v>Y-Values</c:v>
                </c:pt>
              </c:strCache>
            </c:strRef>
          </c:tx>
          <c:spPr>
            <a:ln w="28575">
              <a:noFill/>
            </a:ln>
          </c:spPr>
          <c:marker>
            <c:symbol val="diamond"/>
            <c:size val="8"/>
            <c:spPr>
              <a:solidFill>
                <a:schemeClr val="tx1"/>
              </a:solidFill>
              <a:ln>
                <a:noFill/>
              </a:ln>
            </c:spPr>
          </c:marker>
          <c:dPt>
            <c:idx val="1"/>
            <c:bubble3D val="0"/>
            <c:extLst xmlns:c16r2="http://schemas.microsoft.com/office/drawing/2015/06/chart">
              <c:ext xmlns:c16="http://schemas.microsoft.com/office/drawing/2014/chart" uri="{C3380CC4-5D6E-409C-BE32-E72D297353CC}">
                <c16:uniqueId val="{00000000-8F35-4363-BDB0-ECC05353A010}"/>
              </c:ext>
            </c:extLst>
          </c:dPt>
          <c:dPt>
            <c:idx val="3"/>
            <c:bubble3D val="0"/>
            <c:extLst xmlns:c16r2="http://schemas.microsoft.com/office/drawing/2015/06/chart">
              <c:ext xmlns:c16="http://schemas.microsoft.com/office/drawing/2014/chart" uri="{C3380CC4-5D6E-409C-BE32-E72D297353CC}">
                <c16:uniqueId val="{00000001-8F35-4363-BDB0-ECC05353A010}"/>
              </c:ext>
            </c:extLst>
          </c:dPt>
          <c:dPt>
            <c:idx val="5"/>
            <c:bubble3D val="0"/>
            <c:extLst xmlns:c16r2="http://schemas.microsoft.com/office/drawing/2015/06/chart">
              <c:ext xmlns:c16="http://schemas.microsoft.com/office/drawing/2014/chart" uri="{C3380CC4-5D6E-409C-BE32-E72D297353CC}">
                <c16:uniqueId val="{00000002-8F35-4363-BDB0-ECC05353A010}"/>
              </c:ext>
            </c:extLst>
          </c:dPt>
          <c:dPt>
            <c:idx val="7"/>
            <c:bubble3D val="0"/>
            <c:extLst xmlns:c16r2="http://schemas.microsoft.com/office/drawing/2015/06/chart">
              <c:ext xmlns:c16="http://schemas.microsoft.com/office/drawing/2014/chart" uri="{C3380CC4-5D6E-409C-BE32-E72D297353CC}">
                <c16:uniqueId val="{00000003-8F35-4363-BDB0-ECC05353A010}"/>
              </c:ext>
            </c:extLst>
          </c:dPt>
          <c:dPt>
            <c:idx val="9"/>
            <c:bubble3D val="0"/>
            <c:extLst xmlns:c16r2="http://schemas.microsoft.com/office/drawing/2015/06/chart">
              <c:ext xmlns:c16="http://schemas.microsoft.com/office/drawing/2014/chart" uri="{C3380CC4-5D6E-409C-BE32-E72D297353CC}">
                <c16:uniqueId val="{00000004-8F35-4363-BDB0-ECC05353A010}"/>
              </c:ext>
            </c:extLst>
          </c:dPt>
          <c:dPt>
            <c:idx val="11"/>
            <c:bubble3D val="0"/>
            <c:extLst xmlns:c16r2="http://schemas.microsoft.com/office/drawing/2015/06/chart">
              <c:ext xmlns:c16="http://schemas.microsoft.com/office/drawing/2014/chart" uri="{C3380CC4-5D6E-409C-BE32-E72D297353CC}">
                <c16:uniqueId val="{00000005-8F35-4363-BDB0-ECC05353A010}"/>
              </c:ext>
            </c:extLst>
          </c:dPt>
          <c:dPt>
            <c:idx val="13"/>
            <c:bubble3D val="0"/>
            <c:extLst xmlns:c16r2="http://schemas.microsoft.com/office/drawing/2015/06/chart">
              <c:ext xmlns:c16="http://schemas.microsoft.com/office/drawing/2014/chart" uri="{C3380CC4-5D6E-409C-BE32-E72D297353CC}">
                <c16:uniqueId val="{00000006-8F35-4363-BDB0-ECC05353A010}"/>
              </c:ext>
            </c:extLst>
          </c:dPt>
          <c:dPt>
            <c:idx val="15"/>
            <c:bubble3D val="0"/>
            <c:extLst xmlns:c16r2="http://schemas.microsoft.com/office/drawing/2015/06/chart">
              <c:ext xmlns:c16="http://schemas.microsoft.com/office/drawing/2014/chart" uri="{C3380CC4-5D6E-409C-BE32-E72D297353CC}">
                <c16:uniqueId val="{00000007-8F35-4363-BDB0-ECC05353A010}"/>
              </c:ext>
            </c:extLst>
          </c:dPt>
          <c:dPt>
            <c:idx val="17"/>
            <c:bubble3D val="0"/>
            <c:extLst xmlns:c16r2="http://schemas.microsoft.com/office/drawing/2015/06/chart">
              <c:ext xmlns:c16="http://schemas.microsoft.com/office/drawing/2014/chart" uri="{C3380CC4-5D6E-409C-BE32-E72D297353CC}">
                <c16:uniqueId val="{00000008-8F35-4363-BDB0-ECC05353A010}"/>
              </c:ext>
            </c:extLst>
          </c:dPt>
          <c:dPt>
            <c:idx val="19"/>
            <c:bubble3D val="0"/>
            <c:extLst xmlns:c16r2="http://schemas.microsoft.com/office/drawing/2015/06/chart">
              <c:ext xmlns:c16="http://schemas.microsoft.com/office/drawing/2014/chart" uri="{C3380CC4-5D6E-409C-BE32-E72D297353CC}">
                <c16:uniqueId val="{00000009-8F35-4363-BDB0-ECC05353A010}"/>
              </c:ext>
            </c:extLst>
          </c:dPt>
          <c:dPt>
            <c:idx val="21"/>
            <c:bubble3D val="0"/>
            <c:extLst xmlns:c16r2="http://schemas.microsoft.com/office/drawing/2015/06/chart">
              <c:ext xmlns:c16="http://schemas.microsoft.com/office/drawing/2014/chart" uri="{C3380CC4-5D6E-409C-BE32-E72D297353CC}">
                <c16:uniqueId val="{0000000A-8F35-4363-BDB0-ECC05353A010}"/>
              </c:ext>
            </c:extLst>
          </c:dPt>
          <c:dPt>
            <c:idx val="23"/>
            <c:bubble3D val="0"/>
            <c:extLst xmlns:c16r2="http://schemas.microsoft.com/office/drawing/2015/06/chart">
              <c:ext xmlns:c16="http://schemas.microsoft.com/office/drawing/2014/chart" uri="{C3380CC4-5D6E-409C-BE32-E72D297353CC}">
                <c16:uniqueId val="{0000000B-8F35-4363-BDB0-ECC05353A010}"/>
              </c:ext>
            </c:extLst>
          </c:dPt>
          <c:dPt>
            <c:idx val="25"/>
            <c:bubble3D val="0"/>
            <c:extLst xmlns:c16r2="http://schemas.microsoft.com/office/drawing/2015/06/chart">
              <c:ext xmlns:c16="http://schemas.microsoft.com/office/drawing/2014/chart" uri="{C3380CC4-5D6E-409C-BE32-E72D297353CC}">
                <c16:uniqueId val="{0000000C-8F35-4363-BDB0-ECC05353A010}"/>
              </c:ext>
            </c:extLst>
          </c:dPt>
          <c:dPt>
            <c:idx val="27"/>
            <c:bubble3D val="0"/>
            <c:extLst xmlns:c16r2="http://schemas.microsoft.com/office/drawing/2015/06/chart">
              <c:ext xmlns:c16="http://schemas.microsoft.com/office/drawing/2014/chart" uri="{C3380CC4-5D6E-409C-BE32-E72D297353CC}">
                <c16:uniqueId val="{0000000D-8F35-4363-BDB0-ECC05353A010}"/>
              </c:ext>
            </c:extLst>
          </c:dPt>
          <c:dPt>
            <c:idx val="29"/>
            <c:bubble3D val="0"/>
            <c:extLst xmlns:c16r2="http://schemas.microsoft.com/office/drawing/2015/06/chart">
              <c:ext xmlns:c16="http://schemas.microsoft.com/office/drawing/2014/chart" uri="{C3380CC4-5D6E-409C-BE32-E72D297353CC}">
                <c16:uniqueId val="{0000000E-8F35-4363-BDB0-ECC05353A010}"/>
              </c:ext>
            </c:extLst>
          </c:dPt>
          <c:dPt>
            <c:idx val="31"/>
            <c:bubble3D val="0"/>
            <c:extLst xmlns:c16r2="http://schemas.microsoft.com/office/drawing/2015/06/chart">
              <c:ext xmlns:c16="http://schemas.microsoft.com/office/drawing/2014/chart" uri="{C3380CC4-5D6E-409C-BE32-E72D297353CC}">
                <c16:uniqueId val="{0000000F-8F35-4363-BDB0-ECC05353A010}"/>
              </c:ext>
            </c:extLst>
          </c:dPt>
          <c:dPt>
            <c:idx val="33"/>
            <c:bubble3D val="0"/>
            <c:extLst xmlns:c16r2="http://schemas.microsoft.com/office/drawing/2015/06/chart">
              <c:ext xmlns:c16="http://schemas.microsoft.com/office/drawing/2014/chart" uri="{C3380CC4-5D6E-409C-BE32-E72D297353CC}">
                <c16:uniqueId val="{00000010-8F35-4363-BDB0-ECC05353A010}"/>
              </c:ext>
            </c:extLst>
          </c:dPt>
          <c:dPt>
            <c:idx val="35"/>
            <c:bubble3D val="0"/>
            <c:extLst xmlns:c16r2="http://schemas.microsoft.com/office/drawing/2015/06/chart">
              <c:ext xmlns:c16="http://schemas.microsoft.com/office/drawing/2014/chart" uri="{C3380CC4-5D6E-409C-BE32-E72D297353CC}">
                <c16:uniqueId val="{00000011-8F35-4363-BDB0-ECC05353A010}"/>
              </c:ext>
            </c:extLst>
          </c:dPt>
          <c:dPt>
            <c:idx val="37"/>
            <c:bubble3D val="0"/>
            <c:extLst xmlns:c16r2="http://schemas.microsoft.com/office/drawing/2015/06/chart">
              <c:ext xmlns:c16="http://schemas.microsoft.com/office/drawing/2014/chart" uri="{C3380CC4-5D6E-409C-BE32-E72D297353CC}">
                <c16:uniqueId val="{00000012-8F35-4363-BDB0-ECC05353A010}"/>
              </c:ext>
            </c:extLst>
          </c:dPt>
          <c:dPt>
            <c:idx val="39"/>
            <c:bubble3D val="0"/>
            <c:extLst xmlns:c16r2="http://schemas.microsoft.com/office/drawing/2015/06/chart">
              <c:ext xmlns:c16="http://schemas.microsoft.com/office/drawing/2014/chart" uri="{C3380CC4-5D6E-409C-BE32-E72D297353CC}">
                <c16:uniqueId val="{00000013-8F35-4363-BDB0-ECC05353A010}"/>
              </c:ext>
            </c:extLst>
          </c:dPt>
          <c:dPt>
            <c:idx val="41"/>
            <c:bubble3D val="0"/>
            <c:extLst xmlns:c16r2="http://schemas.microsoft.com/office/drawing/2015/06/chart">
              <c:ext xmlns:c16="http://schemas.microsoft.com/office/drawing/2014/chart" uri="{C3380CC4-5D6E-409C-BE32-E72D297353CC}">
                <c16:uniqueId val="{00000014-8F35-4363-BDB0-ECC05353A010}"/>
              </c:ext>
            </c:extLst>
          </c:dPt>
          <c:dPt>
            <c:idx val="43"/>
            <c:bubble3D val="0"/>
            <c:extLst xmlns:c16r2="http://schemas.microsoft.com/office/drawing/2015/06/chart">
              <c:ext xmlns:c16="http://schemas.microsoft.com/office/drawing/2014/chart" uri="{C3380CC4-5D6E-409C-BE32-E72D297353CC}">
                <c16:uniqueId val="{00000015-8F35-4363-BDB0-ECC05353A010}"/>
              </c:ext>
            </c:extLst>
          </c:dPt>
          <c:dPt>
            <c:idx val="45"/>
            <c:bubble3D val="0"/>
            <c:extLst xmlns:c16r2="http://schemas.microsoft.com/office/drawing/2015/06/chart">
              <c:ext xmlns:c16="http://schemas.microsoft.com/office/drawing/2014/chart" uri="{C3380CC4-5D6E-409C-BE32-E72D297353CC}">
                <c16:uniqueId val="{00000016-8F35-4363-BDB0-ECC05353A010}"/>
              </c:ext>
            </c:extLst>
          </c:dPt>
          <c:dPt>
            <c:idx val="47"/>
            <c:bubble3D val="0"/>
            <c:extLst xmlns:c16r2="http://schemas.microsoft.com/office/drawing/2015/06/chart">
              <c:ext xmlns:c16="http://schemas.microsoft.com/office/drawing/2014/chart" uri="{C3380CC4-5D6E-409C-BE32-E72D297353CC}">
                <c16:uniqueId val="{00000017-8F35-4363-BDB0-ECC05353A010}"/>
              </c:ext>
            </c:extLst>
          </c:dPt>
          <c:dPt>
            <c:idx val="49"/>
            <c:bubble3D val="0"/>
            <c:extLst xmlns:c16r2="http://schemas.microsoft.com/office/drawing/2015/06/chart">
              <c:ext xmlns:c16="http://schemas.microsoft.com/office/drawing/2014/chart" uri="{C3380CC4-5D6E-409C-BE32-E72D297353CC}">
                <c16:uniqueId val="{00000018-8F35-4363-BDB0-ECC05353A010}"/>
              </c:ext>
            </c:extLst>
          </c:dPt>
          <c:dPt>
            <c:idx val="51"/>
            <c:bubble3D val="0"/>
            <c:extLst xmlns:c16r2="http://schemas.microsoft.com/office/drawing/2015/06/chart">
              <c:ext xmlns:c16="http://schemas.microsoft.com/office/drawing/2014/chart" uri="{C3380CC4-5D6E-409C-BE32-E72D297353CC}">
                <c16:uniqueId val="{00000019-8F35-4363-BDB0-ECC05353A010}"/>
              </c:ext>
            </c:extLst>
          </c:dPt>
          <c:dPt>
            <c:idx val="53"/>
            <c:bubble3D val="0"/>
            <c:extLst xmlns:c16r2="http://schemas.microsoft.com/office/drawing/2015/06/chart">
              <c:ext xmlns:c16="http://schemas.microsoft.com/office/drawing/2014/chart" uri="{C3380CC4-5D6E-409C-BE32-E72D297353CC}">
                <c16:uniqueId val="{0000001A-8F35-4363-BDB0-ECC05353A010}"/>
              </c:ext>
            </c:extLst>
          </c:dPt>
          <c:dPt>
            <c:idx val="55"/>
            <c:bubble3D val="0"/>
            <c:extLst xmlns:c16r2="http://schemas.microsoft.com/office/drawing/2015/06/chart">
              <c:ext xmlns:c16="http://schemas.microsoft.com/office/drawing/2014/chart" uri="{C3380CC4-5D6E-409C-BE32-E72D297353CC}">
                <c16:uniqueId val="{0000001B-8F35-4363-BDB0-ECC05353A010}"/>
              </c:ext>
            </c:extLst>
          </c:dPt>
          <c:dPt>
            <c:idx val="57"/>
            <c:bubble3D val="0"/>
            <c:extLst xmlns:c16r2="http://schemas.microsoft.com/office/drawing/2015/06/chart">
              <c:ext xmlns:c16="http://schemas.microsoft.com/office/drawing/2014/chart" uri="{C3380CC4-5D6E-409C-BE32-E72D297353CC}">
                <c16:uniqueId val="{0000001C-8F35-4363-BDB0-ECC05353A010}"/>
              </c:ext>
            </c:extLst>
          </c:dPt>
          <c:dPt>
            <c:idx val="59"/>
            <c:bubble3D val="0"/>
            <c:extLst xmlns:c16r2="http://schemas.microsoft.com/office/drawing/2015/06/chart">
              <c:ext xmlns:c16="http://schemas.microsoft.com/office/drawing/2014/chart" uri="{C3380CC4-5D6E-409C-BE32-E72D297353CC}">
                <c16:uniqueId val="{0000001D-8F35-4363-BDB0-ECC05353A010}"/>
              </c:ext>
            </c:extLst>
          </c:dPt>
          <c:dPt>
            <c:idx val="61"/>
            <c:bubble3D val="0"/>
            <c:extLst xmlns:c16r2="http://schemas.microsoft.com/office/drawing/2015/06/chart">
              <c:ext xmlns:c16="http://schemas.microsoft.com/office/drawing/2014/chart" uri="{C3380CC4-5D6E-409C-BE32-E72D297353CC}">
                <c16:uniqueId val="{0000001E-8F35-4363-BDB0-ECC05353A010}"/>
              </c:ext>
            </c:extLst>
          </c:dPt>
          <c:dPt>
            <c:idx val="63"/>
            <c:bubble3D val="0"/>
            <c:extLst xmlns:c16r2="http://schemas.microsoft.com/office/drawing/2015/06/chart">
              <c:ext xmlns:c16="http://schemas.microsoft.com/office/drawing/2014/chart" uri="{C3380CC4-5D6E-409C-BE32-E72D297353CC}">
                <c16:uniqueId val="{0000001F-8F35-4363-BDB0-ECC05353A010}"/>
              </c:ext>
            </c:extLst>
          </c:dPt>
          <c:dPt>
            <c:idx val="65"/>
            <c:bubble3D val="0"/>
            <c:extLst xmlns:c16r2="http://schemas.microsoft.com/office/drawing/2015/06/chart">
              <c:ext xmlns:c16="http://schemas.microsoft.com/office/drawing/2014/chart" uri="{C3380CC4-5D6E-409C-BE32-E72D297353CC}">
                <c16:uniqueId val="{00000020-8F35-4363-BDB0-ECC05353A010}"/>
              </c:ext>
            </c:extLst>
          </c:dPt>
          <c:dLbls>
            <c:dLbl>
              <c:idx val="0"/>
              <c:layout>
                <c:manualLayout>
                  <c:x val="-0.0796622479774108"/>
                  <c:y val="0.100372538458491"/>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8F35-4363-BDB0-ECC05353A010}"/>
                </c:ext>
              </c:extLst>
            </c:dLbl>
            <c:dLbl>
              <c:idx val="1"/>
              <c:layout>
                <c:manualLayout>
                  <c:x val="-0.0280191682934497"/>
                  <c:y val="0.0831241042942344"/>
                </c:manualLayout>
              </c:layout>
              <c:tx>
                <c:rich>
                  <a:bodyPr/>
                  <a:lstStyle/>
                  <a:p>
                    <a:r>
                      <a:rPr lang="en-US" dirty="0" smtClean="0"/>
                      <a:t>0.2</a:t>
                    </a:r>
                    <a:endParaRPr lang="en-GB" dirty="0"/>
                  </a:p>
                </c:rich>
              </c:tx>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8F35-4363-BDB0-ECC05353A010}"/>
                </c:ext>
              </c:extLst>
            </c:dLbl>
            <c:dLbl>
              <c:idx val="2"/>
              <c:layout>
                <c:manualLayout>
                  <c:x val="-0.115364321358223"/>
                  <c:y val="-0.09187031778480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8F35-4363-BDB0-ECC05353A010}"/>
                </c:ext>
              </c:extLst>
            </c:dLbl>
            <c:dLbl>
              <c:idx val="3"/>
              <c:layout>
                <c:manualLayout>
                  <c:x val="-0.023183084257325"/>
                  <c:y val="-0.0501393933498635"/>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F35-4363-BDB0-ECC05353A010}"/>
                </c:ext>
              </c:extLst>
            </c:dLbl>
            <c:dLbl>
              <c:idx val="4"/>
              <c:layout>
                <c:manualLayout>
                  <c:x val="-0.0953664996420902"/>
                  <c:y val="0.0388424661203064"/>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8F35-4363-BDB0-ECC05353A010}"/>
                </c:ext>
              </c:extLst>
            </c:dLbl>
            <c:dLbl>
              <c:idx val="5"/>
              <c:layout>
                <c:manualLayout>
                  <c:x val="-0.00991768392920257"/>
                  <c:y val="0.0124034495644134"/>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F35-4363-BDB0-ECC05353A010}"/>
                </c:ext>
              </c:extLst>
            </c:dLbl>
            <c:dLbl>
              <c:idx val="6"/>
              <c:layout>
                <c:manualLayout>
                  <c:x val="-0.0557792368631027"/>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8F35-4363-BDB0-ECC05353A010}"/>
                </c:ext>
              </c:extLst>
            </c:dLbl>
            <c:dLbl>
              <c:idx val="7"/>
              <c:layout>
                <c:manualLayout>
                  <c:x val="-0.0578638529055526"/>
                  <c:y val="0.016121220406580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F35-4363-BDB0-ECC05353A010}"/>
                </c:ext>
              </c:extLst>
            </c:dLbl>
            <c:dLbl>
              <c:idx val="8"/>
              <c:layout>
                <c:manualLayout>
                  <c:x val="-0.0432715406084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8F35-4363-BDB0-ECC05353A010}"/>
                </c:ext>
              </c:extLst>
            </c:dLbl>
            <c:dLbl>
              <c:idx val="9"/>
              <c:layout>
                <c:manualLayout>
                  <c:x val="-0.0495253887357527"/>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F35-4363-BDB0-ECC05353A010}"/>
                </c:ext>
              </c:extLst>
            </c:dLbl>
            <c:dLbl>
              <c:idx val="10"/>
              <c:layout>
                <c:manualLayout>
                  <c:x val="-0.0349330764386026"/>
                  <c:y val="0.019838991248748"/>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8F35-4363-BDB0-ECC05353A010}"/>
                </c:ext>
              </c:extLst>
            </c:dLbl>
            <c:dLbl>
              <c:idx val="11"/>
              <c:layout>
                <c:manualLayout>
                  <c:x val="-0.0495253887357527"/>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F35-4363-BDB0-ECC05353A010}"/>
                </c:ext>
              </c:extLst>
            </c:dLbl>
            <c:dLbl>
              <c:idx val="12"/>
              <c:layout>
                <c:manualLayout>
                  <c:x val="-0.0495253887357526"/>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8F35-4363-BDB0-ECC05353A010}"/>
                </c:ext>
              </c:extLst>
            </c:dLbl>
            <c:dLbl>
              <c:idx val="13"/>
              <c:layout>
                <c:manualLayout>
                  <c:x val="-0.0495253887357526"/>
                  <c:y val="-0.0154799049363069"/>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15:layout>
                    <c:manualLayout>
                      <c:w val="4.4829585921389623E-2"/>
                      <c:h val="2.4806899128826755E-2"/>
                    </c:manualLayout>
                  </c15:layout>
                </c:ext>
                <c:ext xmlns:c16="http://schemas.microsoft.com/office/drawing/2014/chart" uri="{C3380CC4-5D6E-409C-BE32-E72D297353CC}">
                  <c16:uniqueId val="{00000006-8F35-4363-BDB0-ECC05353A010}"/>
                </c:ext>
              </c:extLst>
            </c:dLbl>
            <c:dLbl>
              <c:idx val="14"/>
              <c:layout>
                <c:manualLayout>
                  <c:x val="-0.0120022999716525"/>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8F35-4363-BDB0-ECC05353A010}"/>
                </c:ext>
              </c:extLst>
            </c:dLbl>
            <c:dLbl>
              <c:idx val="15"/>
              <c:layout>
                <c:manualLayout>
                  <c:x val="-0.0516100047782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F35-4363-BDB0-ECC05353A010}"/>
                </c:ext>
              </c:extLst>
            </c:dLbl>
            <c:dLbl>
              <c:idx val="16"/>
              <c:layout>
                <c:manualLayout>
                  <c:x val="-0.0349330764386026"/>
                  <c:y val="0.021697876669831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8F35-4363-BDB0-ECC05353A010}"/>
                </c:ext>
              </c:extLst>
            </c:dLbl>
            <c:dLbl>
              <c:idx val="17"/>
              <c:layout>
                <c:manualLayout>
                  <c:x val="-0.0349225712868926"/>
                  <c:y val="0.016121220406580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F35-4363-BDB0-ECC05353A010}"/>
                </c:ext>
              </c:extLst>
            </c:dLbl>
            <c:dLbl>
              <c:idx val="18"/>
              <c:layout>
                <c:manualLayout>
                  <c:x val="-0.0391023085235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8F35-4363-BDB0-ECC05353A010}"/>
                </c:ext>
              </c:extLst>
            </c:dLbl>
            <c:dLbl>
              <c:idx val="19"/>
              <c:layout>
                <c:manualLayout>
                  <c:x val="-0.0599379637962927"/>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F35-4363-BDB0-ECC05353A010}"/>
                </c:ext>
              </c:extLst>
            </c:dLbl>
            <c:numFmt formatCode="#,##0.0" sourceLinked="0"/>
            <c:spPr>
              <a:noFill/>
              <a:ln>
                <a:noFill/>
              </a:ln>
              <a:effectLst/>
            </c:spPr>
            <c:txPr>
              <a:bodyPr/>
              <a:lstStyle/>
              <a:p>
                <a:pPr>
                  <a:defRPr sz="1100"/>
                </a:pPr>
                <a:endParaRPr lang="en-US"/>
              </a:p>
            </c:txPr>
            <c:dLblPos val="b"/>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x"/>
            <c:errBarType val="both"/>
            <c:errValType val="cust"/>
            <c:noEndCap val="0"/>
            <c:plus>
              <c:numRef>
                <c:f>Sheet1!$F$2:$F$3</c:f>
                <c:numCache>
                  <c:formatCode>General</c:formatCode>
                  <c:ptCount val="2"/>
                  <c:pt idx="1">
                    <c:v>3.7</c:v>
                  </c:pt>
                </c:numCache>
              </c:numRef>
            </c:plus>
            <c:minus>
              <c:numRef>
                <c:f>Sheet1!$E$2:$E$3</c:f>
                <c:numCache>
                  <c:formatCode>General</c:formatCode>
                  <c:ptCount val="2"/>
                  <c:pt idx="1">
                    <c:v>3.6</c:v>
                  </c:pt>
                </c:numCache>
              </c:numRef>
            </c:minus>
            <c:spPr>
              <a:ln w="15875"/>
            </c:spPr>
          </c:errBars>
          <c:xVal>
            <c:numRef>
              <c:f>Sheet1!$A$2:$A$3</c:f>
              <c:numCache>
                <c:formatCode>General</c:formatCode>
                <c:ptCount val="2"/>
                <c:pt idx="1">
                  <c:v>0.2</c:v>
                </c:pt>
              </c:numCache>
            </c:numRef>
          </c:xVal>
          <c:yVal>
            <c:numRef>
              <c:f>Sheet1!$B$2:$B$3</c:f>
              <c:numCache>
                <c:formatCode>General</c:formatCode>
                <c:ptCount val="2"/>
                <c:pt idx="1">
                  <c:v>2.0</c:v>
                </c:pt>
              </c:numCache>
            </c:numRef>
          </c:yVal>
          <c:smooth val="0"/>
          <c:extLst xmlns:c16r2="http://schemas.microsoft.com/office/drawing/2015/06/chart">
            <c:ext xmlns:c16="http://schemas.microsoft.com/office/drawing/2014/chart" uri="{C3380CC4-5D6E-409C-BE32-E72D297353CC}">
              <c16:uniqueId val="{0000002B-8F35-4363-BDB0-ECC05353A010}"/>
            </c:ext>
          </c:extLst>
        </c:ser>
        <c:dLbls>
          <c:dLblPos val="b"/>
          <c:showLegendKey val="0"/>
          <c:showVal val="1"/>
          <c:showCatName val="0"/>
          <c:showSerName val="0"/>
          <c:showPercent val="0"/>
          <c:showBubbleSize val="0"/>
        </c:dLbls>
        <c:axId val="1796546968"/>
        <c:axId val="1797082680"/>
      </c:scatterChart>
      <c:valAx>
        <c:axId val="1796546968"/>
        <c:scaling>
          <c:orientation val="minMax"/>
          <c:max val="8.0"/>
          <c:min val="-8.0"/>
        </c:scaling>
        <c:delete val="0"/>
        <c:axPos val="b"/>
        <c:numFmt formatCode="General" sourceLinked="1"/>
        <c:majorTickMark val="out"/>
        <c:minorTickMark val="none"/>
        <c:tickLblPos val="nextTo"/>
        <c:spPr>
          <a:ln w="15875">
            <a:solidFill>
              <a:srgbClr val="44546A"/>
            </a:solidFill>
          </a:ln>
        </c:spPr>
        <c:txPr>
          <a:bodyPr/>
          <a:lstStyle/>
          <a:p>
            <a:pPr>
              <a:defRPr sz="1100"/>
            </a:pPr>
            <a:endParaRPr lang="en-US"/>
          </a:p>
        </c:txPr>
        <c:crossAx val="1797082680"/>
        <c:crosses val="autoZero"/>
        <c:crossBetween val="midCat"/>
        <c:majorUnit val="2.0"/>
      </c:valAx>
      <c:valAx>
        <c:axId val="1797082680"/>
        <c:scaling>
          <c:orientation val="minMax"/>
          <c:max val="4.0"/>
          <c:min val="0.0"/>
        </c:scaling>
        <c:delete val="0"/>
        <c:axPos val="l"/>
        <c:numFmt formatCode="General" sourceLinked="1"/>
        <c:majorTickMark val="none"/>
        <c:minorTickMark val="none"/>
        <c:tickLblPos val="none"/>
        <c:spPr>
          <a:ln w="15875">
            <a:solidFill>
              <a:srgbClr val="44546A"/>
            </a:solidFill>
          </a:ln>
        </c:spPr>
        <c:crossAx val="1796546968"/>
        <c:crosses val="autoZero"/>
        <c:crossBetween val="midCat"/>
        <c:majorUnit val="1.0"/>
      </c:valAx>
      <c:spPr>
        <a:noFill/>
        <a:ln w="12700">
          <a:noFill/>
        </a:ln>
      </c:spPr>
    </c:plotArea>
    <c:plotVisOnly val="1"/>
    <c:dispBlanksAs val="gap"/>
    <c:showDLblsOverMax val="0"/>
  </c:chart>
  <c:spPr>
    <a:ln>
      <a:noFill/>
    </a:ln>
  </c:spPr>
  <c:txPr>
    <a:bodyPr/>
    <a:lstStyle/>
    <a:p>
      <a:pPr>
        <a:defRPr lang="en-US" sz="1000">
          <a:solidFill>
            <a:srgbClr val="44546A"/>
          </a:solidFill>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9667575675607"/>
          <c:y val="0.0757680059269106"/>
          <c:w val="0.81465969641771"/>
          <c:h val="0.770828837468347"/>
        </c:manualLayout>
      </c:layout>
      <c:scatterChart>
        <c:scatterStyle val="lineMarker"/>
        <c:varyColors val="0"/>
        <c:ser>
          <c:idx val="0"/>
          <c:order val="0"/>
          <c:tx>
            <c:strRef>
              <c:f>Sheet1!$B$1</c:f>
              <c:strCache>
                <c:ptCount val="1"/>
                <c:pt idx="0">
                  <c:v>Y-Values</c:v>
                </c:pt>
              </c:strCache>
            </c:strRef>
          </c:tx>
          <c:spPr>
            <a:ln w="28575">
              <a:noFill/>
            </a:ln>
          </c:spPr>
          <c:marker>
            <c:symbol val="diamond"/>
            <c:size val="8"/>
            <c:spPr>
              <a:solidFill>
                <a:schemeClr val="tx1"/>
              </a:solidFill>
              <a:ln>
                <a:noFill/>
              </a:ln>
            </c:spPr>
          </c:marker>
          <c:dPt>
            <c:idx val="1"/>
            <c:bubble3D val="0"/>
            <c:extLst xmlns:c16r2="http://schemas.microsoft.com/office/drawing/2015/06/chart">
              <c:ext xmlns:c16="http://schemas.microsoft.com/office/drawing/2014/chart" uri="{C3380CC4-5D6E-409C-BE32-E72D297353CC}">
                <c16:uniqueId val="{00000000-E9F9-45A7-808A-4F2C3722C84B}"/>
              </c:ext>
            </c:extLst>
          </c:dPt>
          <c:dPt>
            <c:idx val="3"/>
            <c:bubble3D val="0"/>
            <c:extLst xmlns:c16r2="http://schemas.microsoft.com/office/drawing/2015/06/chart">
              <c:ext xmlns:c16="http://schemas.microsoft.com/office/drawing/2014/chart" uri="{C3380CC4-5D6E-409C-BE32-E72D297353CC}">
                <c16:uniqueId val="{00000001-E9F9-45A7-808A-4F2C3722C84B}"/>
              </c:ext>
            </c:extLst>
          </c:dPt>
          <c:dPt>
            <c:idx val="5"/>
            <c:bubble3D val="0"/>
            <c:extLst xmlns:c16r2="http://schemas.microsoft.com/office/drawing/2015/06/chart">
              <c:ext xmlns:c16="http://schemas.microsoft.com/office/drawing/2014/chart" uri="{C3380CC4-5D6E-409C-BE32-E72D297353CC}">
                <c16:uniqueId val="{00000002-E9F9-45A7-808A-4F2C3722C84B}"/>
              </c:ext>
            </c:extLst>
          </c:dPt>
          <c:dPt>
            <c:idx val="7"/>
            <c:bubble3D val="0"/>
            <c:extLst xmlns:c16r2="http://schemas.microsoft.com/office/drawing/2015/06/chart">
              <c:ext xmlns:c16="http://schemas.microsoft.com/office/drawing/2014/chart" uri="{C3380CC4-5D6E-409C-BE32-E72D297353CC}">
                <c16:uniqueId val="{00000003-E9F9-45A7-808A-4F2C3722C84B}"/>
              </c:ext>
            </c:extLst>
          </c:dPt>
          <c:dPt>
            <c:idx val="9"/>
            <c:bubble3D val="0"/>
            <c:extLst xmlns:c16r2="http://schemas.microsoft.com/office/drawing/2015/06/chart">
              <c:ext xmlns:c16="http://schemas.microsoft.com/office/drawing/2014/chart" uri="{C3380CC4-5D6E-409C-BE32-E72D297353CC}">
                <c16:uniqueId val="{00000004-E9F9-45A7-808A-4F2C3722C84B}"/>
              </c:ext>
            </c:extLst>
          </c:dPt>
          <c:dPt>
            <c:idx val="11"/>
            <c:bubble3D val="0"/>
            <c:extLst xmlns:c16r2="http://schemas.microsoft.com/office/drawing/2015/06/chart">
              <c:ext xmlns:c16="http://schemas.microsoft.com/office/drawing/2014/chart" uri="{C3380CC4-5D6E-409C-BE32-E72D297353CC}">
                <c16:uniqueId val="{00000005-E9F9-45A7-808A-4F2C3722C84B}"/>
              </c:ext>
            </c:extLst>
          </c:dPt>
          <c:dPt>
            <c:idx val="13"/>
            <c:bubble3D val="0"/>
            <c:extLst xmlns:c16r2="http://schemas.microsoft.com/office/drawing/2015/06/chart">
              <c:ext xmlns:c16="http://schemas.microsoft.com/office/drawing/2014/chart" uri="{C3380CC4-5D6E-409C-BE32-E72D297353CC}">
                <c16:uniqueId val="{00000006-E9F9-45A7-808A-4F2C3722C84B}"/>
              </c:ext>
            </c:extLst>
          </c:dPt>
          <c:dPt>
            <c:idx val="15"/>
            <c:bubble3D val="0"/>
            <c:extLst xmlns:c16r2="http://schemas.microsoft.com/office/drawing/2015/06/chart">
              <c:ext xmlns:c16="http://schemas.microsoft.com/office/drawing/2014/chart" uri="{C3380CC4-5D6E-409C-BE32-E72D297353CC}">
                <c16:uniqueId val="{00000007-E9F9-45A7-808A-4F2C3722C84B}"/>
              </c:ext>
            </c:extLst>
          </c:dPt>
          <c:dPt>
            <c:idx val="17"/>
            <c:bubble3D val="0"/>
            <c:extLst xmlns:c16r2="http://schemas.microsoft.com/office/drawing/2015/06/chart">
              <c:ext xmlns:c16="http://schemas.microsoft.com/office/drawing/2014/chart" uri="{C3380CC4-5D6E-409C-BE32-E72D297353CC}">
                <c16:uniqueId val="{00000008-E9F9-45A7-808A-4F2C3722C84B}"/>
              </c:ext>
            </c:extLst>
          </c:dPt>
          <c:dPt>
            <c:idx val="19"/>
            <c:bubble3D val="0"/>
            <c:extLst xmlns:c16r2="http://schemas.microsoft.com/office/drawing/2015/06/chart">
              <c:ext xmlns:c16="http://schemas.microsoft.com/office/drawing/2014/chart" uri="{C3380CC4-5D6E-409C-BE32-E72D297353CC}">
                <c16:uniqueId val="{00000009-E9F9-45A7-808A-4F2C3722C84B}"/>
              </c:ext>
            </c:extLst>
          </c:dPt>
          <c:dPt>
            <c:idx val="21"/>
            <c:bubble3D val="0"/>
            <c:extLst xmlns:c16r2="http://schemas.microsoft.com/office/drawing/2015/06/chart">
              <c:ext xmlns:c16="http://schemas.microsoft.com/office/drawing/2014/chart" uri="{C3380CC4-5D6E-409C-BE32-E72D297353CC}">
                <c16:uniqueId val="{0000000A-E9F9-45A7-808A-4F2C3722C84B}"/>
              </c:ext>
            </c:extLst>
          </c:dPt>
          <c:dPt>
            <c:idx val="23"/>
            <c:bubble3D val="0"/>
            <c:extLst xmlns:c16r2="http://schemas.microsoft.com/office/drawing/2015/06/chart">
              <c:ext xmlns:c16="http://schemas.microsoft.com/office/drawing/2014/chart" uri="{C3380CC4-5D6E-409C-BE32-E72D297353CC}">
                <c16:uniqueId val="{0000000B-E9F9-45A7-808A-4F2C3722C84B}"/>
              </c:ext>
            </c:extLst>
          </c:dPt>
          <c:dPt>
            <c:idx val="25"/>
            <c:bubble3D val="0"/>
            <c:extLst xmlns:c16r2="http://schemas.microsoft.com/office/drawing/2015/06/chart">
              <c:ext xmlns:c16="http://schemas.microsoft.com/office/drawing/2014/chart" uri="{C3380CC4-5D6E-409C-BE32-E72D297353CC}">
                <c16:uniqueId val="{0000000C-E9F9-45A7-808A-4F2C3722C84B}"/>
              </c:ext>
            </c:extLst>
          </c:dPt>
          <c:dPt>
            <c:idx val="27"/>
            <c:bubble3D val="0"/>
            <c:extLst xmlns:c16r2="http://schemas.microsoft.com/office/drawing/2015/06/chart">
              <c:ext xmlns:c16="http://schemas.microsoft.com/office/drawing/2014/chart" uri="{C3380CC4-5D6E-409C-BE32-E72D297353CC}">
                <c16:uniqueId val="{0000000D-E9F9-45A7-808A-4F2C3722C84B}"/>
              </c:ext>
            </c:extLst>
          </c:dPt>
          <c:dPt>
            <c:idx val="29"/>
            <c:bubble3D val="0"/>
            <c:extLst xmlns:c16r2="http://schemas.microsoft.com/office/drawing/2015/06/chart">
              <c:ext xmlns:c16="http://schemas.microsoft.com/office/drawing/2014/chart" uri="{C3380CC4-5D6E-409C-BE32-E72D297353CC}">
                <c16:uniqueId val="{0000000E-E9F9-45A7-808A-4F2C3722C84B}"/>
              </c:ext>
            </c:extLst>
          </c:dPt>
          <c:dPt>
            <c:idx val="31"/>
            <c:bubble3D val="0"/>
            <c:extLst xmlns:c16r2="http://schemas.microsoft.com/office/drawing/2015/06/chart">
              <c:ext xmlns:c16="http://schemas.microsoft.com/office/drawing/2014/chart" uri="{C3380CC4-5D6E-409C-BE32-E72D297353CC}">
                <c16:uniqueId val="{0000000F-E9F9-45A7-808A-4F2C3722C84B}"/>
              </c:ext>
            </c:extLst>
          </c:dPt>
          <c:dPt>
            <c:idx val="33"/>
            <c:bubble3D val="0"/>
            <c:extLst xmlns:c16r2="http://schemas.microsoft.com/office/drawing/2015/06/chart">
              <c:ext xmlns:c16="http://schemas.microsoft.com/office/drawing/2014/chart" uri="{C3380CC4-5D6E-409C-BE32-E72D297353CC}">
                <c16:uniqueId val="{00000010-E9F9-45A7-808A-4F2C3722C84B}"/>
              </c:ext>
            </c:extLst>
          </c:dPt>
          <c:dPt>
            <c:idx val="35"/>
            <c:bubble3D val="0"/>
            <c:extLst xmlns:c16r2="http://schemas.microsoft.com/office/drawing/2015/06/chart">
              <c:ext xmlns:c16="http://schemas.microsoft.com/office/drawing/2014/chart" uri="{C3380CC4-5D6E-409C-BE32-E72D297353CC}">
                <c16:uniqueId val="{00000011-E9F9-45A7-808A-4F2C3722C84B}"/>
              </c:ext>
            </c:extLst>
          </c:dPt>
          <c:dPt>
            <c:idx val="37"/>
            <c:bubble3D val="0"/>
            <c:extLst xmlns:c16r2="http://schemas.microsoft.com/office/drawing/2015/06/chart">
              <c:ext xmlns:c16="http://schemas.microsoft.com/office/drawing/2014/chart" uri="{C3380CC4-5D6E-409C-BE32-E72D297353CC}">
                <c16:uniqueId val="{00000012-E9F9-45A7-808A-4F2C3722C84B}"/>
              </c:ext>
            </c:extLst>
          </c:dPt>
          <c:dPt>
            <c:idx val="39"/>
            <c:bubble3D val="0"/>
            <c:extLst xmlns:c16r2="http://schemas.microsoft.com/office/drawing/2015/06/chart">
              <c:ext xmlns:c16="http://schemas.microsoft.com/office/drawing/2014/chart" uri="{C3380CC4-5D6E-409C-BE32-E72D297353CC}">
                <c16:uniqueId val="{00000013-E9F9-45A7-808A-4F2C3722C84B}"/>
              </c:ext>
            </c:extLst>
          </c:dPt>
          <c:dPt>
            <c:idx val="41"/>
            <c:bubble3D val="0"/>
            <c:extLst xmlns:c16r2="http://schemas.microsoft.com/office/drawing/2015/06/chart">
              <c:ext xmlns:c16="http://schemas.microsoft.com/office/drawing/2014/chart" uri="{C3380CC4-5D6E-409C-BE32-E72D297353CC}">
                <c16:uniqueId val="{00000014-E9F9-45A7-808A-4F2C3722C84B}"/>
              </c:ext>
            </c:extLst>
          </c:dPt>
          <c:dPt>
            <c:idx val="43"/>
            <c:bubble3D val="0"/>
            <c:extLst xmlns:c16r2="http://schemas.microsoft.com/office/drawing/2015/06/chart">
              <c:ext xmlns:c16="http://schemas.microsoft.com/office/drawing/2014/chart" uri="{C3380CC4-5D6E-409C-BE32-E72D297353CC}">
                <c16:uniqueId val="{00000015-E9F9-45A7-808A-4F2C3722C84B}"/>
              </c:ext>
            </c:extLst>
          </c:dPt>
          <c:dPt>
            <c:idx val="45"/>
            <c:bubble3D val="0"/>
            <c:extLst xmlns:c16r2="http://schemas.microsoft.com/office/drawing/2015/06/chart">
              <c:ext xmlns:c16="http://schemas.microsoft.com/office/drawing/2014/chart" uri="{C3380CC4-5D6E-409C-BE32-E72D297353CC}">
                <c16:uniqueId val="{00000016-E9F9-45A7-808A-4F2C3722C84B}"/>
              </c:ext>
            </c:extLst>
          </c:dPt>
          <c:dPt>
            <c:idx val="47"/>
            <c:bubble3D val="0"/>
            <c:extLst xmlns:c16r2="http://schemas.microsoft.com/office/drawing/2015/06/chart">
              <c:ext xmlns:c16="http://schemas.microsoft.com/office/drawing/2014/chart" uri="{C3380CC4-5D6E-409C-BE32-E72D297353CC}">
                <c16:uniqueId val="{00000017-E9F9-45A7-808A-4F2C3722C84B}"/>
              </c:ext>
            </c:extLst>
          </c:dPt>
          <c:dPt>
            <c:idx val="49"/>
            <c:bubble3D val="0"/>
            <c:extLst xmlns:c16r2="http://schemas.microsoft.com/office/drawing/2015/06/chart">
              <c:ext xmlns:c16="http://schemas.microsoft.com/office/drawing/2014/chart" uri="{C3380CC4-5D6E-409C-BE32-E72D297353CC}">
                <c16:uniqueId val="{00000018-E9F9-45A7-808A-4F2C3722C84B}"/>
              </c:ext>
            </c:extLst>
          </c:dPt>
          <c:dPt>
            <c:idx val="51"/>
            <c:bubble3D val="0"/>
            <c:extLst xmlns:c16r2="http://schemas.microsoft.com/office/drawing/2015/06/chart">
              <c:ext xmlns:c16="http://schemas.microsoft.com/office/drawing/2014/chart" uri="{C3380CC4-5D6E-409C-BE32-E72D297353CC}">
                <c16:uniqueId val="{00000019-E9F9-45A7-808A-4F2C3722C84B}"/>
              </c:ext>
            </c:extLst>
          </c:dPt>
          <c:dPt>
            <c:idx val="53"/>
            <c:bubble3D val="0"/>
            <c:extLst xmlns:c16r2="http://schemas.microsoft.com/office/drawing/2015/06/chart">
              <c:ext xmlns:c16="http://schemas.microsoft.com/office/drawing/2014/chart" uri="{C3380CC4-5D6E-409C-BE32-E72D297353CC}">
                <c16:uniqueId val="{0000001A-E9F9-45A7-808A-4F2C3722C84B}"/>
              </c:ext>
            </c:extLst>
          </c:dPt>
          <c:dPt>
            <c:idx val="55"/>
            <c:bubble3D val="0"/>
            <c:extLst xmlns:c16r2="http://schemas.microsoft.com/office/drawing/2015/06/chart">
              <c:ext xmlns:c16="http://schemas.microsoft.com/office/drawing/2014/chart" uri="{C3380CC4-5D6E-409C-BE32-E72D297353CC}">
                <c16:uniqueId val="{0000001B-E9F9-45A7-808A-4F2C3722C84B}"/>
              </c:ext>
            </c:extLst>
          </c:dPt>
          <c:dPt>
            <c:idx val="57"/>
            <c:bubble3D val="0"/>
            <c:extLst xmlns:c16r2="http://schemas.microsoft.com/office/drawing/2015/06/chart">
              <c:ext xmlns:c16="http://schemas.microsoft.com/office/drawing/2014/chart" uri="{C3380CC4-5D6E-409C-BE32-E72D297353CC}">
                <c16:uniqueId val="{0000001C-E9F9-45A7-808A-4F2C3722C84B}"/>
              </c:ext>
            </c:extLst>
          </c:dPt>
          <c:dPt>
            <c:idx val="59"/>
            <c:bubble3D val="0"/>
            <c:extLst xmlns:c16r2="http://schemas.microsoft.com/office/drawing/2015/06/chart">
              <c:ext xmlns:c16="http://schemas.microsoft.com/office/drawing/2014/chart" uri="{C3380CC4-5D6E-409C-BE32-E72D297353CC}">
                <c16:uniqueId val="{0000001D-E9F9-45A7-808A-4F2C3722C84B}"/>
              </c:ext>
            </c:extLst>
          </c:dPt>
          <c:dPt>
            <c:idx val="61"/>
            <c:bubble3D val="0"/>
            <c:extLst xmlns:c16r2="http://schemas.microsoft.com/office/drawing/2015/06/chart">
              <c:ext xmlns:c16="http://schemas.microsoft.com/office/drawing/2014/chart" uri="{C3380CC4-5D6E-409C-BE32-E72D297353CC}">
                <c16:uniqueId val="{0000001E-E9F9-45A7-808A-4F2C3722C84B}"/>
              </c:ext>
            </c:extLst>
          </c:dPt>
          <c:dPt>
            <c:idx val="63"/>
            <c:bubble3D val="0"/>
            <c:extLst xmlns:c16r2="http://schemas.microsoft.com/office/drawing/2015/06/chart">
              <c:ext xmlns:c16="http://schemas.microsoft.com/office/drawing/2014/chart" uri="{C3380CC4-5D6E-409C-BE32-E72D297353CC}">
                <c16:uniqueId val="{0000001F-E9F9-45A7-808A-4F2C3722C84B}"/>
              </c:ext>
            </c:extLst>
          </c:dPt>
          <c:dPt>
            <c:idx val="65"/>
            <c:bubble3D val="0"/>
            <c:extLst xmlns:c16r2="http://schemas.microsoft.com/office/drawing/2015/06/chart">
              <c:ext xmlns:c16="http://schemas.microsoft.com/office/drawing/2014/chart" uri="{C3380CC4-5D6E-409C-BE32-E72D297353CC}">
                <c16:uniqueId val="{00000020-E9F9-45A7-808A-4F2C3722C84B}"/>
              </c:ext>
            </c:extLst>
          </c:dPt>
          <c:dLbls>
            <c:dLbl>
              <c:idx val="0"/>
              <c:layout>
                <c:manualLayout>
                  <c:x val="-0.0796622479774108"/>
                  <c:y val="0.100372538458491"/>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E9F9-45A7-808A-4F2C3722C84B}"/>
                </c:ext>
              </c:extLst>
            </c:dLbl>
            <c:dLbl>
              <c:idx val="1"/>
              <c:layout>
                <c:manualLayout>
                  <c:x val="-0.097036330670745"/>
                  <c:y val="0.126323321072245"/>
                </c:manualLayout>
              </c:layout>
              <c:tx>
                <c:rich>
                  <a:bodyPr/>
                  <a:lstStyle/>
                  <a:p>
                    <a:r>
                      <a:rPr lang="en-US" dirty="0" smtClean="0"/>
                      <a:t>-0.3</a:t>
                    </a:r>
                    <a:endParaRPr lang="en-GB" dirty="0"/>
                  </a:p>
                </c:rich>
              </c:tx>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0-E9F9-45A7-808A-4F2C3722C84B}"/>
                </c:ext>
              </c:extLst>
            </c:dLbl>
            <c:dLbl>
              <c:idx val="2"/>
              <c:layout>
                <c:manualLayout>
                  <c:x val="-0.115364321358223"/>
                  <c:y val="-0.09187031778480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2-E9F9-45A7-808A-4F2C3722C84B}"/>
                </c:ext>
              </c:extLst>
            </c:dLbl>
            <c:dLbl>
              <c:idx val="3"/>
              <c:layout>
                <c:manualLayout>
                  <c:x val="-0.023183084257325"/>
                  <c:y val="-0.0501393933498635"/>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9F9-45A7-808A-4F2C3722C84B}"/>
                </c:ext>
              </c:extLst>
            </c:dLbl>
            <c:dLbl>
              <c:idx val="4"/>
              <c:layout>
                <c:manualLayout>
                  <c:x val="-0.0953664996420902"/>
                  <c:y val="0.0388424661203064"/>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E9F9-45A7-808A-4F2C3722C84B}"/>
                </c:ext>
              </c:extLst>
            </c:dLbl>
            <c:dLbl>
              <c:idx val="5"/>
              <c:layout>
                <c:manualLayout>
                  <c:x val="-0.00991768392920257"/>
                  <c:y val="0.0124034495644134"/>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9F9-45A7-808A-4F2C3722C84B}"/>
                </c:ext>
              </c:extLst>
            </c:dLbl>
            <c:dLbl>
              <c:idx val="6"/>
              <c:layout>
                <c:manualLayout>
                  <c:x val="-0.0557792368631027"/>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4-E9F9-45A7-808A-4F2C3722C84B}"/>
                </c:ext>
              </c:extLst>
            </c:dLbl>
            <c:dLbl>
              <c:idx val="7"/>
              <c:layout>
                <c:manualLayout>
                  <c:x val="-0.0578638529055526"/>
                  <c:y val="0.016121220406580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9F9-45A7-808A-4F2C3722C84B}"/>
                </c:ext>
              </c:extLst>
            </c:dLbl>
            <c:dLbl>
              <c:idx val="8"/>
              <c:layout>
                <c:manualLayout>
                  <c:x val="-0.0432715406084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E9F9-45A7-808A-4F2C3722C84B}"/>
                </c:ext>
              </c:extLst>
            </c:dLbl>
            <c:dLbl>
              <c:idx val="9"/>
              <c:layout>
                <c:manualLayout>
                  <c:x val="-0.0495253887357527"/>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9F9-45A7-808A-4F2C3722C84B}"/>
                </c:ext>
              </c:extLst>
            </c:dLbl>
            <c:dLbl>
              <c:idx val="10"/>
              <c:layout>
                <c:manualLayout>
                  <c:x val="-0.0349330764386026"/>
                  <c:y val="0.019838991248748"/>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6-E9F9-45A7-808A-4F2C3722C84B}"/>
                </c:ext>
              </c:extLst>
            </c:dLbl>
            <c:dLbl>
              <c:idx val="11"/>
              <c:layout>
                <c:manualLayout>
                  <c:x val="-0.0495253887357527"/>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9F9-45A7-808A-4F2C3722C84B}"/>
                </c:ext>
              </c:extLst>
            </c:dLbl>
            <c:dLbl>
              <c:idx val="12"/>
              <c:layout>
                <c:manualLayout>
                  <c:x val="-0.0495253887357526"/>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7-E9F9-45A7-808A-4F2C3722C84B}"/>
                </c:ext>
              </c:extLst>
            </c:dLbl>
            <c:dLbl>
              <c:idx val="13"/>
              <c:layout>
                <c:manualLayout>
                  <c:x val="-0.0495253887357526"/>
                  <c:y val="-0.0154799049363069"/>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15:layout>
                    <c:manualLayout>
                      <c:w val="4.4829585921389623E-2"/>
                      <c:h val="2.4806899128826755E-2"/>
                    </c:manualLayout>
                  </c15:layout>
                </c:ext>
                <c:ext xmlns:c16="http://schemas.microsoft.com/office/drawing/2014/chart" uri="{C3380CC4-5D6E-409C-BE32-E72D297353CC}">
                  <c16:uniqueId val="{00000006-E9F9-45A7-808A-4F2C3722C84B}"/>
                </c:ext>
              </c:extLst>
            </c:dLbl>
            <c:dLbl>
              <c:idx val="14"/>
              <c:layout>
                <c:manualLayout>
                  <c:x val="-0.0120022999716525"/>
                  <c:y val="0.01426233498549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8-E9F9-45A7-808A-4F2C3722C84B}"/>
                </c:ext>
              </c:extLst>
            </c:dLbl>
            <c:dLbl>
              <c:idx val="15"/>
              <c:layout>
                <c:manualLayout>
                  <c:x val="-0.0516100047782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9F9-45A7-808A-4F2C3722C84B}"/>
                </c:ext>
              </c:extLst>
            </c:dLbl>
            <c:dLbl>
              <c:idx val="16"/>
              <c:layout>
                <c:manualLayout>
                  <c:x val="-0.0349330764386026"/>
                  <c:y val="0.0216978766698316"/>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9-E9F9-45A7-808A-4F2C3722C84B}"/>
                </c:ext>
              </c:extLst>
            </c:dLbl>
            <c:dLbl>
              <c:idx val="17"/>
              <c:layout>
                <c:manualLayout>
                  <c:x val="-0.0349225712868926"/>
                  <c:y val="0.0161212204065807"/>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9F9-45A7-808A-4F2C3722C84B}"/>
                </c:ext>
              </c:extLst>
            </c:dLbl>
            <c:dLbl>
              <c:idx val="18"/>
              <c:layout>
                <c:manualLayout>
                  <c:x val="-0.0391023085235026"/>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A-E9F9-45A7-808A-4F2C3722C84B}"/>
                </c:ext>
              </c:extLst>
            </c:dLbl>
            <c:dLbl>
              <c:idx val="19"/>
              <c:layout>
                <c:manualLayout>
                  <c:x val="-0.0599379637962927"/>
                  <c:y val="0.017980105827664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9F9-45A7-808A-4F2C3722C84B}"/>
                </c:ext>
              </c:extLst>
            </c:dLbl>
            <c:numFmt formatCode="#,##0.0" sourceLinked="0"/>
            <c:spPr>
              <a:noFill/>
              <a:ln>
                <a:noFill/>
              </a:ln>
              <a:effectLst/>
            </c:spPr>
            <c:txPr>
              <a:bodyPr/>
              <a:lstStyle/>
              <a:p>
                <a:pPr>
                  <a:defRPr sz="1100"/>
                </a:pPr>
                <a:endParaRPr lang="en-US"/>
              </a:p>
            </c:txPr>
            <c:dLblPos val="b"/>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Dir val="x"/>
            <c:errBarType val="both"/>
            <c:errValType val="cust"/>
            <c:noEndCap val="0"/>
            <c:plus>
              <c:numRef>
                <c:f>Sheet1!$F$2:$F$3</c:f>
                <c:numCache>
                  <c:formatCode>General</c:formatCode>
                  <c:ptCount val="2"/>
                  <c:pt idx="1">
                    <c:v>1.0</c:v>
                  </c:pt>
                </c:numCache>
              </c:numRef>
            </c:plus>
            <c:minus>
              <c:numRef>
                <c:f>Sheet1!$E$2:$E$3</c:f>
                <c:numCache>
                  <c:formatCode>General</c:formatCode>
                  <c:ptCount val="2"/>
                  <c:pt idx="1">
                    <c:v>0.9</c:v>
                  </c:pt>
                </c:numCache>
              </c:numRef>
            </c:minus>
            <c:spPr>
              <a:ln w="15875"/>
            </c:spPr>
          </c:errBars>
          <c:xVal>
            <c:numRef>
              <c:f>Sheet1!$A$2:$A$3</c:f>
              <c:numCache>
                <c:formatCode>General</c:formatCode>
                <c:ptCount val="2"/>
                <c:pt idx="1">
                  <c:v>-0.3</c:v>
                </c:pt>
              </c:numCache>
            </c:numRef>
          </c:xVal>
          <c:yVal>
            <c:numRef>
              <c:f>Sheet1!$B$2:$B$3</c:f>
              <c:numCache>
                <c:formatCode>General</c:formatCode>
                <c:ptCount val="2"/>
                <c:pt idx="1">
                  <c:v>2.0</c:v>
                </c:pt>
              </c:numCache>
            </c:numRef>
          </c:yVal>
          <c:smooth val="0"/>
          <c:extLst xmlns:c16r2="http://schemas.microsoft.com/office/drawing/2015/06/chart">
            <c:ext xmlns:c16="http://schemas.microsoft.com/office/drawing/2014/chart" uri="{C3380CC4-5D6E-409C-BE32-E72D297353CC}">
              <c16:uniqueId val="{0000002B-E9F9-45A7-808A-4F2C3722C84B}"/>
            </c:ext>
          </c:extLst>
        </c:ser>
        <c:dLbls>
          <c:dLblPos val="b"/>
          <c:showLegendKey val="0"/>
          <c:showVal val="1"/>
          <c:showCatName val="0"/>
          <c:showSerName val="0"/>
          <c:showPercent val="0"/>
          <c:showBubbleSize val="0"/>
        </c:dLbls>
        <c:axId val="1800232824"/>
        <c:axId val="1797890024"/>
      </c:scatterChart>
      <c:valAx>
        <c:axId val="1800232824"/>
        <c:scaling>
          <c:orientation val="minMax"/>
          <c:max val="8.0"/>
          <c:min val="-8.0"/>
        </c:scaling>
        <c:delete val="0"/>
        <c:axPos val="b"/>
        <c:numFmt formatCode="General" sourceLinked="1"/>
        <c:majorTickMark val="out"/>
        <c:minorTickMark val="none"/>
        <c:tickLblPos val="nextTo"/>
        <c:spPr>
          <a:ln w="15875">
            <a:solidFill>
              <a:srgbClr val="44546A"/>
            </a:solidFill>
          </a:ln>
        </c:spPr>
        <c:txPr>
          <a:bodyPr/>
          <a:lstStyle/>
          <a:p>
            <a:pPr>
              <a:defRPr sz="1100"/>
            </a:pPr>
            <a:endParaRPr lang="en-US"/>
          </a:p>
        </c:txPr>
        <c:crossAx val="1797890024"/>
        <c:crosses val="autoZero"/>
        <c:crossBetween val="midCat"/>
        <c:majorUnit val="2.0"/>
      </c:valAx>
      <c:valAx>
        <c:axId val="1797890024"/>
        <c:scaling>
          <c:orientation val="minMax"/>
          <c:max val="4.0"/>
          <c:min val="0.0"/>
        </c:scaling>
        <c:delete val="0"/>
        <c:axPos val="l"/>
        <c:numFmt formatCode="General" sourceLinked="1"/>
        <c:majorTickMark val="none"/>
        <c:minorTickMark val="none"/>
        <c:tickLblPos val="none"/>
        <c:spPr>
          <a:ln w="15875">
            <a:solidFill>
              <a:srgbClr val="44546A"/>
            </a:solidFill>
          </a:ln>
        </c:spPr>
        <c:crossAx val="1800232824"/>
        <c:crosses val="autoZero"/>
        <c:crossBetween val="midCat"/>
        <c:majorUnit val="1.0"/>
      </c:valAx>
      <c:spPr>
        <a:noFill/>
        <a:ln w="12700">
          <a:noFill/>
        </a:ln>
      </c:spPr>
    </c:plotArea>
    <c:plotVisOnly val="1"/>
    <c:dispBlanksAs val="gap"/>
    <c:showDLblsOverMax val="0"/>
  </c:chart>
  <c:spPr>
    <a:ln>
      <a:noFill/>
    </a:ln>
  </c:spPr>
  <c:txPr>
    <a:bodyPr/>
    <a:lstStyle/>
    <a:p>
      <a:pPr>
        <a:defRPr lang="en-US" sz="1000">
          <a:solidFill>
            <a:srgbClr val="44546A"/>
          </a:solidFill>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40323198514289"/>
          <c:y val="0.0716085117526624"/>
          <c:w val="0.728561967363724"/>
          <c:h val="0.779446926531973"/>
        </c:manualLayout>
      </c:layout>
      <c:scatterChart>
        <c:scatterStyle val="lineMarker"/>
        <c:varyColors val="0"/>
        <c:ser>
          <c:idx val="0"/>
          <c:order val="0"/>
          <c:tx>
            <c:strRef>
              <c:f>'&lt;50 copies'!$C$47</c:f>
              <c:strCache>
                <c:ptCount val="1"/>
                <c:pt idx="0">
                  <c:v>DTG +TAF +FTC, 96%</c:v>
                </c:pt>
              </c:strCache>
            </c:strRef>
          </c:tx>
          <c:spPr>
            <a:ln w="31750" cap="rnd">
              <a:solidFill>
                <a:srgbClr val="FF0000"/>
              </a:solidFill>
              <a:round/>
            </a:ln>
            <a:effectLst/>
          </c:spPr>
          <c:marker>
            <c:symbol val="square"/>
            <c:size val="5"/>
            <c:spPr>
              <a:solidFill>
                <a:srgbClr val="FF0000"/>
              </a:solidFill>
              <a:ln w="25400">
                <a:solidFill>
                  <a:srgbClr val="FF0000"/>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7F3-F943-8271-E858478105D6}"/>
                </c:ext>
              </c:extLst>
            </c:dLbl>
            <c:dLbl>
              <c:idx val="5"/>
              <c:layout>
                <c:manualLayout>
                  <c:x val="0.0121383775035404"/>
                  <c:y val="0.00657894736842105"/>
                </c:manualLayout>
              </c:layout>
              <c:tx>
                <c:rich>
                  <a:bodyPr/>
                  <a:lstStyle/>
                  <a:p>
                    <a:r>
                      <a:rPr lang="en-US" sz="1600" b="1" i="0" dirty="0">
                        <a:solidFill>
                          <a:srgbClr val="FF0000"/>
                        </a:solidFill>
                        <a:latin typeface="Arial Narrow" panose="020B0604020202020204" pitchFamily="34" charset="0"/>
                        <a:cs typeface="Arial Narrow" panose="020B0604020202020204" pitchFamily="34" charset="0"/>
                      </a:rPr>
                      <a:t>TAF/FTC+DTG, 84%</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7F3-F943-8271-E858478105D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copies'!$C$48:$C$53</c:f>
              <c:numCache>
                <c:formatCode>General</c:formatCode>
                <c:ptCount val="6"/>
                <c:pt idx="0">
                  <c:v>0.3</c:v>
                </c:pt>
                <c:pt idx="1">
                  <c:v>77.2</c:v>
                </c:pt>
                <c:pt idx="2">
                  <c:v>88.0</c:v>
                </c:pt>
                <c:pt idx="3">
                  <c:v>87.2</c:v>
                </c:pt>
                <c:pt idx="4">
                  <c:v>84.6</c:v>
                </c:pt>
                <c:pt idx="5">
                  <c:v>83.8</c:v>
                </c:pt>
              </c:numCache>
            </c:numRef>
          </c:yVal>
          <c:smooth val="0"/>
          <c:extLst xmlns:c16r2="http://schemas.microsoft.com/office/drawing/2015/06/chart">
            <c:ext xmlns:c16="http://schemas.microsoft.com/office/drawing/2014/chart" uri="{C3380CC4-5D6E-409C-BE32-E72D297353CC}">
              <c16:uniqueId val="{00000006-87F3-F943-8271-E858478105D6}"/>
            </c:ext>
          </c:extLst>
        </c:ser>
        <c:ser>
          <c:idx val="1"/>
          <c:order val="1"/>
          <c:tx>
            <c:strRef>
              <c:f>'&lt;50 copies'!$D$47</c:f>
              <c:strCache>
                <c:ptCount val="1"/>
                <c:pt idx="0">
                  <c:v>DTG +TDF +FTC, 95%</c:v>
                </c:pt>
              </c:strCache>
            </c:strRef>
          </c:tx>
          <c:spPr>
            <a:ln w="31750" cap="rnd">
              <a:solidFill>
                <a:srgbClr val="32ADED"/>
              </a:solidFill>
              <a:round/>
            </a:ln>
            <a:effectLst/>
          </c:spPr>
          <c:marker>
            <c:symbol val="circle"/>
            <c:size val="5"/>
            <c:spPr>
              <a:solidFill>
                <a:srgbClr val="32ADED"/>
              </a:solidFill>
              <a:ln w="25400">
                <a:solidFill>
                  <a:srgbClr val="32ADED"/>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87F3-F943-8271-E858478105D6}"/>
                </c:ext>
              </c:extLst>
            </c:dLbl>
            <c:dLbl>
              <c:idx val="5"/>
              <c:layout>
                <c:manualLayout>
                  <c:x val="0.0121383775035404"/>
                  <c:y val="-0.0334656029838375"/>
                </c:manualLayout>
              </c:layout>
              <c:tx>
                <c:rich>
                  <a:bodyPr/>
                  <a:lstStyle/>
                  <a:p>
                    <a:r>
                      <a:rPr lang="en-US" sz="1600" b="1" i="0" dirty="0">
                        <a:solidFill>
                          <a:srgbClr val="32ADED"/>
                        </a:solidFill>
                        <a:latin typeface="Arial Narrow" panose="020B0604020202020204" pitchFamily="34" charset="0"/>
                        <a:cs typeface="Arial Narrow" panose="020B0604020202020204" pitchFamily="34" charset="0"/>
                      </a:rPr>
                      <a:t>TDF/FTC+DTG, 85%</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87F3-F943-8271-E858478105D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ln>
                      <a:noFill/>
                    </a:ln>
                    <a:solidFill>
                      <a:srgbClr val="32ADED"/>
                    </a:solidFill>
                    <a:latin typeface="+mn-lt"/>
                    <a:ea typeface="+mn-ea"/>
                    <a:cs typeface="+mn-cs"/>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copies'!$D$48:$D$53</c:f>
              <c:numCache>
                <c:formatCode>General</c:formatCode>
                <c:ptCount val="6"/>
                <c:pt idx="0">
                  <c:v>0.0</c:v>
                </c:pt>
                <c:pt idx="1">
                  <c:v>78.6</c:v>
                </c:pt>
                <c:pt idx="2">
                  <c:v>89.2</c:v>
                </c:pt>
                <c:pt idx="3">
                  <c:v>88.9</c:v>
                </c:pt>
                <c:pt idx="4">
                  <c:v>87.2</c:v>
                </c:pt>
                <c:pt idx="5">
                  <c:v>84.9</c:v>
                </c:pt>
              </c:numCache>
            </c:numRef>
          </c:yVal>
          <c:smooth val="0"/>
          <c:extLst xmlns:c16r2="http://schemas.microsoft.com/office/drawing/2015/06/chart">
            <c:ext xmlns:c16="http://schemas.microsoft.com/office/drawing/2014/chart" uri="{C3380CC4-5D6E-409C-BE32-E72D297353CC}">
              <c16:uniqueId val="{0000000D-87F3-F943-8271-E858478105D6}"/>
            </c:ext>
          </c:extLst>
        </c:ser>
        <c:ser>
          <c:idx val="2"/>
          <c:order val="2"/>
          <c:tx>
            <c:strRef>
              <c:f>'&lt;50 copies'!$E$47</c:f>
              <c:strCache>
                <c:ptCount val="1"/>
                <c:pt idx="0">
                  <c:v>EFV +TDF +FTC, 95%</c:v>
                </c:pt>
              </c:strCache>
            </c:strRef>
          </c:tx>
          <c:spPr>
            <a:ln w="31750" cap="rnd">
              <a:solidFill>
                <a:srgbClr val="92D050"/>
              </a:solidFill>
              <a:round/>
            </a:ln>
            <a:effectLst/>
          </c:spPr>
          <c:marker>
            <c:symbol val="triangle"/>
            <c:size val="5"/>
            <c:spPr>
              <a:solidFill>
                <a:srgbClr val="92D050"/>
              </a:solidFill>
              <a:ln w="25400">
                <a:solidFill>
                  <a:srgbClr val="92D050"/>
                </a:solidFill>
              </a:ln>
              <a:effectLst/>
            </c:spPr>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87F3-F943-8271-E858478105D6}"/>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87F3-F943-8271-E858478105D6}"/>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87F3-F943-8271-E858478105D6}"/>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87F3-F943-8271-E858478105D6}"/>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87F3-F943-8271-E858478105D6}"/>
                </c:ext>
              </c:extLst>
            </c:dLbl>
            <c:dLbl>
              <c:idx val="5"/>
              <c:layout>
                <c:manualLayout>
                  <c:x val="0.00944096028053129"/>
                  <c:y val="0.019288575770134"/>
                </c:manualLayout>
              </c:layout>
              <c:tx>
                <c:rich>
                  <a:bodyPr/>
                  <a:lstStyle/>
                  <a:p>
                    <a:r>
                      <a:rPr lang="en-US" sz="1600" dirty="0">
                        <a:solidFill>
                          <a:srgbClr val="92D050"/>
                        </a:solidFill>
                      </a:rPr>
                      <a:t>TDF/FTC/EFV, 79%</a:t>
                    </a:r>
                  </a:p>
                </c:rich>
              </c:tx>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87F3-F943-8271-E858478105D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6"/>
                    </a:solidFill>
                    <a:latin typeface="Arial Narrow" panose="020B0604020202020204" pitchFamily="34" charset="0"/>
                    <a:ea typeface="+mn-ea"/>
                    <a:cs typeface="Arial Narrow" panose="020B0604020202020204" pitchFamily="34" charset="0"/>
                  </a:defRPr>
                </a:pPr>
                <a:endParaRPr lang="en-US"/>
              </a:p>
            </c:txPr>
            <c:dLblPos val="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copies'!$E$48:$E$53</c:f>
              <c:numCache>
                <c:formatCode>General</c:formatCode>
                <c:ptCount val="6"/>
                <c:pt idx="0">
                  <c:v>0.0</c:v>
                </c:pt>
                <c:pt idx="1">
                  <c:v>34.2</c:v>
                </c:pt>
                <c:pt idx="2">
                  <c:v>72.1</c:v>
                </c:pt>
                <c:pt idx="3">
                  <c:v>82.3</c:v>
                </c:pt>
                <c:pt idx="4">
                  <c:v>80.6</c:v>
                </c:pt>
                <c:pt idx="5">
                  <c:v>78.6</c:v>
                </c:pt>
              </c:numCache>
            </c:numRef>
          </c:yVal>
          <c:smooth val="0"/>
          <c:extLst xmlns:c16r2="http://schemas.microsoft.com/office/drawing/2015/06/chart">
            <c:ext xmlns:c16="http://schemas.microsoft.com/office/drawing/2014/chart" uri="{C3380CC4-5D6E-409C-BE32-E72D297353CC}">
              <c16:uniqueId val="{00000014-87F3-F943-8271-E858478105D6}"/>
            </c:ext>
          </c:extLst>
        </c:ser>
        <c:ser>
          <c:idx val="3"/>
          <c:order val="3"/>
          <c:tx>
            <c:strRef>
              <c:f>'&lt;50 copies'!$F$47</c:f>
              <c:strCache>
                <c:ptCount val="1"/>
              </c:strCache>
            </c:strRef>
          </c:tx>
          <c:spPr>
            <a:ln w="19050" cap="rnd">
              <a:noFill/>
              <a:round/>
            </a:ln>
            <a:effectLst/>
          </c:spPr>
          <c:marker>
            <c:symbol val="none"/>
          </c:marker>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87F3-F943-8271-E858478105D6}"/>
                </c:ext>
              </c:extLst>
            </c:dLbl>
            <c:dLbl>
              <c:idx val="1"/>
              <c:layout>
                <c:manualLayout>
                  <c:x val="-0.0174794597698986"/>
                  <c:y val="0.0384431491739011"/>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6-87F3-F943-8271-E858478105D6}"/>
                </c:ext>
              </c:extLst>
            </c:dLbl>
            <c:dLbl>
              <c:idx val="2"/>
              <c:layout>
                <c:manualLayout>
                  <c:x val="-0.0160764413758015"/>
                  <c:y val="0.0405968781246528"/>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87F3-F943-8271-E858478105D6}"/>
                </c:ext>
              </c:extLst>
            </c:dLbl>
            <c:dLbl>
              <c:idx val="3"/>
              <c:layout>
                <c:manualLayout>
                  <c:x val="-0.0189375740705513"/>
                  <c:y val="0.0384431491739011"/>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8-87F3-F943-8271-E858478105D6}"/>
                </c:ext>
              </c:extLst>
            </c:dLbl>
            <c:dLbl>
              <c:idx val="4"/>
              <c:layout>
                <c:manualLayout>
                  <c:x val="-0.0146183270751489"/>
                  <c:y val="0.0388089815417333"/>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87F3-F943-8271-E858478105D6}"/>
                </c:ext>
              </c:extLst>
            </c:dLbl>
            <c:dLbl>
              <c:idx val="5"/>
              <c:layout>
                <c:manualLayout>
                  <c:x val="-0.0232936650363871"/>
                  <c:y val="0.0384431491739011"/>
                </c:manualLayout>
              </c:layout>
              <c:dLblPos val="r"/>
              <c:showLegendKey val="0"/>
              <c:showVal val="0"/>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A-87F3-F943-8271-E858478105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dLblPos val="r"/>
            <c:showLegendKey val="0"/>
            <c:showVal val="0"/>
            <c:showCatName val="1"/>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xVal>
            <c:numRef>
              <c:f>'&lt;50 copies'!$B$48:$B$53</c:f>
              <c:numCache>
                <c:formatCode>General</c:formatCode>
                <c:ptCount val="6"/>
                <c:pt idx="0">
                  <c:v>0.0</c:v>
                </c:pt>
                <c:pt idx="1">
                  <c:v>4.0</c:v>
                </c:pt>
                <c:pt idx="2">
                  <c:v>12.0</c:v>
                </c:pt>
                <c:pt idx="3">
                  <c:v>24.0</c:v>
                </c:pt>
                <c:pt idx="4">
                  <c:v>36.0</c:v>
                </c:pt>
                <c:pt idx="5">
                  <c:v>48.0</c:v>
                </c:pt>
              </c:numCache>
            </c:numRef>
          </c:xVal>
          <c:yVal>
            <c:numRef>
              <c:f>'&lt;50 copies'!$F$48:$F$53</c:f>
              <c:numCache>
                <c:formatCode>General</c:formatCode>
                <c:ptCount val="6"/>
                <c:pt idx="0">
                  <c:v>0.0</c:v>
                </c:pt>
                <c:pt idx="1">
                  <c:v>0.0</c:v>
                </c:pt>
                <c:pt idx="2">
                  <c:v>0.0</c:v>
                </c:pt>
                <c:pt idx="3">
                  <c:v>0.0</c:v>
                </c:pt>
                <c:pt idx="4">
                  <c:v>0.0</c:v>
                </c:pt>
                <c:pt idx="5">
                  <c:v>0.0</c:v>
                </c:pt>
              </c:numCache>
            </c:numRef>
          </c:yVal>
          <c:smooth val="0"/>
          <c:extLst xmlns:c16r2="http://schemas.microsoft.com/office/drawing/2015/06/chart">
            <c:ext xmlns:c16="http://schemas.microsoft.com/office/drawing/2014/chart" uri="{C3380CC4-5D6E-409C-BE32-E72D297353CC}">
              <c16:uniqueId val="{0000001B-87F3-F943-8271-E858478105D6}"/>
            </c:ext>
          </c:extLst>
        </c:ser>
        <c:dLbls>
          <c:dLblPos val="r"/>
          <c:showLegendKey val="0"/>
          <c:showVal val="1"/>
          <c:showCatName val="0"/>
          <c:showSerName val="0"/>
          <c:showPercent val="0"/>
          <c:showBubbleSize val="0"/>
        </c:dLbls>
        <c:axId val="-2001662392"/>
        <c:axId val="-2001469224"/>
      </c:scatterChart>
      <c:valAx>
        <c:axId val="-2001662392"/>
        <c:scaling>
          <c:orientation val="minMax"/>
          <c:max val="48.0"/>
          <c:min val="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latin typeface="Arial Narrow" panose="020B0604020202020204" pitchFamily="34" charset="0"/>
                    <a:cs typeface="Arial Narrow" panose="020B0604020202020204" pitchFamily="34" charset="0"/>
                  </a:rPr>
                  <a:t>Week</a:t>
                </a:r>
              </a:p>
            </c:rich>
          </c:tx>
          <c:layout>
            <c:manualLayout>
              <c:xMode val="edge"/>
              <c:yMode val="edge"/>
              <c:x val="0.432999976646591"/>
              <c:y val="0.918929841128764"/>
            </c:manualLayout>
          </c:layout>
          <c:overlay val="0"/>
          <c:spPr>
            <a:noFill/>
            <a:ln>
              <a:noFill/>
            </a:ln>
            <a:effectLst/>
          </c:spPr>
        </c:title>
        <c:numFmt formatCode="General" sourceLinked="1"/>
        <c:majorTickMark val="cross"/>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noFill/>
                <a:latin typeface="Arial Narrow" panose="020B0604020202020204" pitchFamily="34" charset="0"/>
                <a:ea typeface="+mn-ea"/>
                <a:cs typeface="Arial Narrow" panose="020B0604020202020204" pitchFamily="34" charset="0"/>
              </a:defRPr>
            </a:pPr>
            <a:endParaRPr lang="en-US"/>
          </a:p>
        </c:txPr>
        <c:crossAx val="-2001469224"/>
        <c:crosses val="autoZero"/>
        <c:crossBetween val="midCat"/>
        <c:majorUnit val="4.0"/>
      </c:valAx>
      <c:valAx>
        <c:axId val="-200146922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latin typeface="Arial Narrow" panose="020B0604020202020204" pitchFamily="34" charset="0"/>
                    <a:cs typeface="Arial Narrow" panose="020B0604020202020204" pitchFamily="34" charset="0"/>
                  </a:rPr>
                  <a:t>Participants</a:t>
                </a:r>
                <a:r>
                  <a:rPr lang="en-US" sz="1600" b="1" baseline="0">
                    <a:solidFill>
                      <a:schemeClr val="tx1"/>
                    </a:solidFill>
                    <a:latin typeface="Arial Narrow" panose="020B0604020202020204" pitchFamily="34" charset="0"/>
                    <a:cs typeface="Arial Narrow" panose="020B0604020202020204" pitchFamily="34" charset="0"/>
                  </a:rPr>
                  <a:t> (%)</a:t>
                </a:r>
                <a:endParaRPr lang="en-US" sz="1600" b="1">
                  <a:solidFill>
                    <a:schemeClr val="tx1"/>
                  </a:solidFill>
                  <a:latin typeface="Arial Narrow" panose="020B0604020202020204" pitchFamily="34" charset="0"/>
                  <a:cs typeface="Arial Narrow" panose="020B0604020202020204" pitchFamily="34" charset="0"/>
                </a:endParaRPr>
              </a:p>
            </c:rich>
          </c:tx>
          <c:layout/>
          <c:overlay val="0"/>
          <c:spPr>
            <a:noFill/>
            <a:ln>
              <a:noFill/>
            </a:ln>
            <a:effectLst/>
          </c:spPr>
        </c:title>
        <c:numFmt formatCode="General" sourceLinked="1"/>
        <c:majorTickMark val="cross"/>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Arial Narrow" panose="020B0604020202020204" pitchFamily="34" charset="0"/>
                <a:ea typeface="+mn-ea"/>
                <a:cs typeface="Arial Narrow" panose="020B0604020202020204" pitchFamily="34" charset="0"/>
              </a:defRPr>
            </a:pPr>
            <a:endParaRPr lang="en-US"/>
          </a:p>
        </c:txPr>
        <c:crossAx val="-2001662392"/>
        <c:crosses val="autoZero"/>
        <c:crossBetween val="midCat"/>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0.2459</cdr:x>
      <cdr:y>0.28031</cdr:y>
    </cdr:from>
    <cdr:to>
      <cdr:x>0.46227</cdr:x>
      <cdr:y>0.37764</cdr:y>
    </cdr:to>
    <cdr:sp macro="" textlink="">
      <cdr:nvSpPr>
        <cdr:cNvPr id="2" name="TextBox 50">
          <a:extLst xmlns:a="http://schemas.openxmlformats.org/drawingml/2006/main">
            <a:ext uri="{FF2B5EF4-FFF2-40B4-BE49-F238E27FC236}">
              <a16:creationId xmlns:a16="http://schemas.microsoft.com/office/drawing/2014/main" xmlns="" id="{B38E768C-2B8E-4BBF-810E-DEB263B81771}"/>
            </a:ext>
          </a:extLst>
        </cdr:cNvPr>
        <cdr:cNvSpPr txBox="1"/>
      </cdr:nvSpPr>
      <cdr:spPr>
        <a:xfrm xmlns:a="http://schemas.openxmlformats.org/drawingml/2006/main">
          <a:off x="980150" y="487512"/>
          <a:ext cx="862445"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-3.4</a:t>
          </a:r>
        </a:p>
      </cdr:txBody>
    </cdr:sp>
  </cdr:relSizeAnchor>
  <cdr:relSizeAnchor xmlns:cdr="http://schemas.openxmlformats.org/drawingml/2006/chartDrawing">
    <cdr:from>
      <cdr:x>0.65637</cdr:x>
      <cdr:y>0.28378</cdr:y>
    </cdr:from>
    <cdr:to>
      <cdr:x>0.82746</cdr:x>
      <cdr:y>0.38111</cdr:y>
    </cdr:to>
    <cdr:sp macro="" textlink="">
      <cdr:nvSpPr>
        <cdr:cNvPr id="3" name="TextBox 50">
          <a:extLst xmlns:a="http://schemas.openxmlformats.org/drawingml/2006/main">
            <a:ext uri="{FF2B5EF4-FFF2-40B4-BE49-F238E27FC236}">
              <a16:creationId xmlns:a16="http://schemas.microsoft.com/office/drawing/2014/main" xmlns="" id="{871A5A32-7D6D-4477-A3F9-EEE8A450DC74}"/>
            </a:ext>
          </a:extLst>
        </cdr:cNvPr>
        <cdr:cNvSpPr txBox="1"/>
      </cdr:nvSpPr>
      <cdr:spPr>
        <a:xfrm xmlns:a="http://schemas.openxmlformats.org/drawingml/2006/main">
          <a:off x="2616272" y="493547"/>
          <a:ext cx="681960"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3.9</a:t>
          </a:r>
        </a:p>
      </cdr:txBody>
    </cdr:sp>
  </cdr:relSizeAnchor>
</c:userShapes>
</file>

<file path=ppt/drawings/drawing2.xml><?xml version="1.0" encoding="utf-8"?>
<c:userShapes xmlns:c="http://schemas.openxmlformats.org/drawingml/2006/chart">
  <cdr:relSizeAnchor xmlns:cdr="http://schemas.openxmlformats.org/drawingml/2006/chartDrawing">
    <cdr:from>
      <cdr:x>0.37547</cdr:x>
      <cdr:y>0.19441</cdr:y>
    </cdr:from>
    <cdr:to>
      <cdr:x>0.54655</cdr:x>
      <cdr:y>0.32177</cdr:y>
    </cdr:to>
    <cdr:sp macro="" textlink="">
      <cdr:nvSpPr>
        <cdr:cNvPr id="2" name="TextBox 50">
          <a:extLst xmlns:a="http://schemas.openxmlformats.org/drawingml/2006/main">
            <a:ext uri="{FF2B5EF4-FFF2-40B4-BE49-F238E27FC236}">
              <a16:creationId xmlns:a16="http://schemas.microsoft.com/office/drawing/2014/main" xmlns="" id="{B38E768C-2B8E-4BBF-810E-DEB263B81771}"/>
            </a:ext>
          </a:extLst>
        </cdr:cNvPr>
        <cdr:cNvSpPr txBox="1"/>
      </cdr:nvSpPr>
      <cdr:spPr>
        <a:xfrm xmlns:a="http://schemas.openxmlformats.org/drawingml/2006/main">
          <a:off x="1496613" y="258398"/>
          <a:ext cx="681919"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-1.2</a:t>
          </a:r>
        </a:p>
      </cdr:txBody>
    </cdr:sp>
  </cdr:relSizeAnchor>
  <cdr:relSizeAnchor xmlns:cdr="http://schemas.openxmlformats.org/drawingml/2006/chartDrawing">
    <cdr:from>
      <cdr:x>0.51723</cdr:x>
      <cdr:y>0.17863</cdr:y>
    </cdr:from>
    <cdr:to>
      <cdr:x>0.68832</cdr:x>
      <cdr:y>0.30599</cdr:y>
    </cdr:to>
    <cdr:sp macro="" textlink="">
      <cdr:nvSpPr>
        <cdr:cNvPr id="3" name="TextBox 50">
          <a:extLst xmlns:a="http://schemas.openxmlformats.org/drawingml/2006/main">
            <a:ext uri="{FF2B5EF4-FFF2-40B4-BE49-F238E27FC236}">
              <a16:creationId xmlns:a16="http://schemas.microsoft.com/office/drawing/2014/main" xmlns="" id="{871A5A32-7D6D-4477-A3F9-EEE8A450DC74}"/>
            </a:ext>
          </a:extLst>
        </cdr:cNvPr>
        <cdr:cNvSpPr txBox="1"/>
      </cdr:nvSpPr>
      <cdr:spPr>
        <a:xfrm xmlns:a="http://schemas.openxmlformats.org/drawingml/2006/main">
          <a:off x="2061664" y="237424"/>
          <a:ext cx="681960" cy="169277"/>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None/>
          </a:pPr>
          <a:r>
            <a:rPr lang="en-US" sz="1100" dirty="0">
              <a:solidFill>
                <a:srgbClr val="44546A"/>
              </a:solidFill>
              <a:latin typeface="Arial" panose="020B0604020202020204" pitchFamily="34" charset="0"/>
              <a:cs typeface="Arial" panose="020B0604020202020204" pitchFamily="34" charset="0"/>
            </a:rPr>
            <a:t>0.7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t>24/07/19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t>‹#›</a:t>
            </a:fld>
            <a:endParaRPr lang="en-GB"/>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6258042-2F78-6041-8B51-9E68D602E06B}" type="datetimeFigureOut">
              <a:rPr lang="en-US" smtClean="0"/>
              <a:t>24/07/19</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B5F80D59-7C50-F846-8A12-24FA8D1997F3}" type="slidenum">
              <a:rPr lang="en-US" smtClean="0"/>
              <a:t>‹#›</a:t>
            </a:fld>
            <a:endParaRPr lang="en-US"/>
          </a:p>
        </p:txBody>
      </p:sp>
    </p:spTree>
    <p:extLst>
      <p:ext uri="{BB962C8B-B14F-4D97-AF65-F5344CB8AC3E}">
        <p14:creationId xmlns:p14="http://schemas.microsoft.com/office/powerpoint/2010/main" val="27688524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ea typeface="MS PGothic" charset="0"/>
                <a:cs typeface="Arial" charset="0"/>
              </a:rPr>
              <a:t>This slide presents findings for the typical use analysis. </a:t>
            </a:r>
          </a:p>
          <a:p>
            <a:pPr eaLnBrk="1" hangingPunct="1">
              <a:spcBef>
                <a:spcPct val="0"/>
              </a:spcBef>
            </a:pPr>
            <a:r>
              <a:rPr lang="en-US">
                <a:latin typeface="Arial" charset="0"/>
                <a:ea typeface="MS PGothic" charset="0"/>
                <a:cs typeface="Arial" charset="0"/>
              </a:rPr>
              <a:t>The figure on the left shows the cumulative incidence curves for typical use which is somewhat similar to what we saw in the perfect use curves</a:t>
            </a:r>
          </a:p>
          <a:p>
            <a:pPr eaLnBrk="1" hangingPunct="1">
              <a:spcBef>
                <a:spcPct val="0"/>
              </a:spcBef>
            </a:pPr>
            <a:r>
              <a:rPr lang="en-US">
                <a:latin typeface="Arial" charset="0"/>
                <a:ea typeface="MS PGothic" charset="0"/>
                <a:cs typeface="Arial" charset="0"/>
              </a:rPr>
              <a:t>Since typical use incorporates time when women were temporarily off her method, the pregnancy incidence per 100 WY is greater as you can see in the numbers on the right</a:t>
            </a:r>
          </a:p>
          <a:p>
            <a:pPr eaLnBrk="1" hangingPunct="1">
              <a:spcBef>
                <a:spcPct val="0"/>
              </a:spcBef>
            </a:pPr>
            <a:r>
              <a:rPr lang="en-US" b="1">
                <a:latin typeface="Arial" charset="0"/>
                <a:ea typeface="MS PGothic" charset="0"/>
                <a:cs typeface="Arial" charset="0"/>
              </a:rPr>
              <a:t>In adjusted models-typical use of copper IUD was associated with a statistically significant higher risk of pregnancy compared to LNG implants  with an aHR  of 1.74. The other comparisons did not reach statistical significance</a:t>
            </a:r>
          </a:p>
          <a:p>
            <a:pPr eaLnBrk="1" hangingPunct="1">
              <a:spcBef>
                <a:spcPct val="0"/>
              </a:spcBef>
            </a:pPr>
            <a:endParaRPr lang="en-US">
              <a:latin typeface="Arial" charset="0"/>
              <a:ea typeface="MS PGothic" charset="0"/>
              <a:cs typeface="Arial" charset="0"/>
            </a:endParaRPr>
          </a:p>
          <a:p>
            <a:pPr eaLnBrk="1" hangingPunct="1">
              <a:spcBef>
                <a:spcPct val="0"/>
              </a:spcBef>
            </a:pPr>
            <a:endParaRPr lang="en-US">
              <a:latin typeface="Calibri" charset="0"/>
              <a:ea typeface="MS PGothic"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FACFA6C7-0344-7F45-A188-DE86A115162F}" type="slidenum">
              <a:rPr lang="en-US" sz="1200"/>
              <a:pPr/>
              <a:t>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baseline NNRTI resistance regionally</a:t>
            </a:r>
            <a:endParaRPr lang="en-US" dirty="0"/>
          </a:p>
        </p:txBody>
      </p:sp>
      <p:sp>
        <p:nvSpPr>
          <p:cNvPr id="4" name="Slide Number Placeholder 3"/>
          <p:cNvSpPr>
            <a:spLocks noGrp="1"/>
          </p:cNvSpPr>
          <p:nvPr>
            <p:ph type="sldNum" sz="quarter" idx="10"/>
          </p:nvPr>
        </p:nvSpPr>
        <p:spPr/>
        <p:txBody>
          <a:bodyPr/>
          <a:lstStyle/>
          <a:p>
            <a:fld id="{B5F80D59-7C50-F846-8A12-24FA8D1997F3}" type="slidenum">
              <a:rPr lang="en-US" smtClean="0"/>
              <a:t>14</a:t>
            </a:fld>
            <a:endParaRPr lang="en-US"/>
          </a:p>
        </p:txBody>
      </p:sp>
    </p:spTree>
    <p:extLst>
      <p:ext uri="{BB962C8B-B14F-4D97-AF65-F5344CB8AC3E}">
        <p14:creationId xmlns:p14="http://schemas.microsoft.com/office/powerpoint/2010/main" val="267397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B92A58-82CD-4F7C-BC25-D3C9AA757577}" type="slidenum">
              <a:rPr lang="en-GB" smtClean="0"/>
              <a:t>15</a:t>
            </a:fld>
            <a:endParaRPr lang="en-GB"/>
          </a:p>
        </p:txBody>
      </p:sp>
    </p:spTree>
    <p:extLst>
      <p:ext uri="{BB962C8B-B14F-4D97-AF65-F5344CB8AC3E}">
        <p14:creationId xmlns:p14="http://schemas.microsoft.com/office/powerpoint/2010/main" val="240273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Drivers of weight gain or loss on ART based on studies to date suggest that:</a:t>
            </a:r>
          </a:p>
          <a:p>
            <a:pPr marL="228600" indent="-228600">
              <a:buAutoNum type="arabicPeriod"/>
            </a:pPr>
            <a:r>
              <a:rPr lang="en-US" dirty="0"/>
              <a:t>Larger increases in body weight were seen in ARV-naïve populations than in switch situations</a:t>
            </a:r>
          </a:p>
          <a:p>
            <a:pPr marL="228600" indent="-228600">
              <a:buAutoNum type="arabicPeriod"/>
            </a:pPr>
            <a:r>
              <a:rPr lang="en-US" dirty="0"/>
              <a:t>InSTIs have been associated with weight gain, more with DTG and BIC than RAL or EVG. Data presented at CROI regarding cabotegravir showed no significant weight gain but this was among HIV-negatives in a PrEP study</a:t>
            </a:r>
          </a:p>
          <a:p>
            <a:pPr marL="228600" indent="-228600">
              <a:buAutoNum type="arabicPeriod"/>
            </a:pPr>
            <a:r>
              <a:rPr lang="en-US" dirty="0"/>
              <a:t>Weight gain has also been seen with protease inhibitors but less severe</a:t>
            </a:r>
          </a:p>
          <a:p>
            <a:pPr marL="228600" indent="-228600">
              <a:buAutoNum type="arabicPeriod"/>
            </a:pPr>
            <a:r>
              <a:rPr lang="en-US" dirty="0"/>
              <a:t>TDF is associated with weight loss in these studies compared to TAF, ABC and NRTI-sparing regimens</a:t>
            </a:r>
          </a:p>
          <a:p>
            <a:pPr marL="228600" indent="-228600">
              <a:buAutoNum type="arabicPeriod"/>
            </a:pPr>
            <a:r>
              <a:rPr lang="en-US" dirty="0"/>
              <a:t>Weight gain was higher in women and black PLWH</a:t>
            </a:r>
          </a:p>
          <a:p>
            <a:endParaRPr lang="en-US" dirty="0"/>
          </a:p>
        </p:txBody>
      </p:sp>
      <p:sp>
        <p:nvSpPr>
          <p:cNvPr id="4" name="Slide Number Placeholder 3"/>
          <p:cNvSpPr>
            <a:spLocks noGrp="1"/>
          </p:cNvSpPr>
          <p:nvPr>
            <p:ph type="sldNum" sz="quarter" idx="5"/>
          </p:nvPr>
        </p:nvSpPr>
        <p:spPr/>
        <p:txBody>
          <a:bodyPr/>
          <a:lstStyle/>
          <a:p>
            <a:fld id="{25B92A58-82CD-4F7C-BC25-D3C9AA757577}" type="slidenum">
              <a:rPr lang="en-GB" smtClean="0"/>
              <a:t>16</a:t>
            </a:fld>
            <a:endParaRPr lang="en-GB"/>
          </a:p>
        </p:txBody>
      </p:sp>
    </p:spTree>
    <p:extLst>
      <p:ext uri="{BB962C8B-B14F-4D97-AF65-F5344CB8AC3E}">
        <p14:creationId xmlns:p14="http://schemas.microsoft.com/office/powerpoint/2010/main" val="255453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we show changes in BMI category over 96 weeks for women in ADVANCE, with those who were obese at BL excluded from the analysis. More women receiving TAF/FTC+DTG became overweight or obese than the other 2 study arms: by week 96, almost 70% of women in the TAF/FTC+DTG were overweight or obese. More than 20% of women in the TAF/FTC+DTG arm became obese by week 96, compared to less than 20% in the TDF/FTC+DTG arm and less than 10% in the EFV-containing arm. There were more underweight women in the two TDF-containing arms, and this was relatively stable across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 time of the analysis, not all participants had reached week 96 of the study; accordingly the number of participants at each time point is represented.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5B92A58-82CD-4F7C-BC25-D3C9AA757577}" type="slidenum">
              <a:rPr lang="en-GB" smtClean="0"/>
              <a:t>18</a:t>
            </a:fld>
            <a:endParaRPr lang="en-GB"/>
          </a:p>
        </p:txBody>
      </p:sp>
    </p:spTree>
    <p:extLst>
      <p:ext uri="{BB962C8B-B14F-4D97-AF65-F5344CB8AC3E}">
        <p14:creationId xmlns:p14="http://schemas.microsoft.com/office/powerpoint/2010/main" val="97510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viral failures met criteria fro R testing</a:t>
            </a:r>
            <a:r>
              <a:rPr lang="en-US" baseline="0" dirty="0" smtClean="0"/>
              <a:t> as all had VL &lt;80 on repeat</a:t>
            </a:r>
            <a:endParaRPr lang="en-US" dirty="0"/>
          </a:p>
        </p:txBody>
      </p:sp>
      <p:sp>
        <p:nvSpPr>
          <p:cNvPr id="4" name="Slide Number Placeholder 3"/>
          <p:cNvSpPr>
            <a:spLocks noGrp="1"/>
          </p:cNvSpPr>
          <p:nvPr>
            <p:ph type="sldNum" sz="quarter" idx="10"/>
          </p:nvPr>
        </p:nvSpPr>
        <p:spPr/>
        <p:txBody>
          <a:bodyPr/>
          <a:lstStyle/>
          <a:p>
            <a:fld id="{B5F80D59-7C50-F846-8A12-24FA8D1997F3}" type="slidenum">
              <a:rPr lang="en-US" smtClean="0"/>
              <a:t>20</a:t>
            </a:fld>
            <a:endParaRPr lang="en-US"/>
          </a:p>
        </p:txBody>
      </p:sp>
    </p:spTree>
    <p:extLst>
      <p:ext uri="{BB962C8B-B14F-4D97-AF65-F5344CB8AC3E}">
        <p14:creationId xmlns:p14="http://schemas.microsoft.com/office/powerpoint/2010/main" val="241954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mj-lt"/>
              </a:defRPr>
            </a:lvl1p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000" b="1" kern="1200">
          <a:solidFill>
            <a:srgbClr val="E8303B"/>
          </a:solidFill>
          <a:latin typeface="+mj-lt"/>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7.xml"/><Relationship Id="rId2" Type="http://schemas.openxmlformats.org/officeDocument/2006/relationships/chart" Target="../charts/char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image" Target="../media/image14.jpeg"/><Relationship Id="rId5" Type="http://schemas.openxmlformats.org/officeDocument/2006/relationships/image" Target="../media/image15.tif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1.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4385" y="274639"/>
            <a:ext cx="11303230" cy="1143000"/>
          </a:xfrm>
        </p:spPr>
        <p:txBody>
          <a:bodyPr>
            <a:noAutofit/>
          </a:bodyPr>
          <a:lstStyle/>
          <a:p>
            <a:r>
              <a:rPr lang="en-US" dirty="0" smtClean="0">
                <a:latin typeface="+mj-lt"/>
              </a:rPr>
              <a:t>Reflate TB2: 1</a:t>
            </a:r>
            <a:r>
              <a:rPr lang="en-US" baseline="30000" dirty="0" smtClean="0">
                <a:latin typeface="+mj-lt"/>
              </a:rPr>
              <a:t>st</a:t>
            </a:r>
            <a:r>
              <a:rPr lang="en-US" dirty="0" smtClean="0">
                <a:latin typeface="+mj-lt"/>
              </a:rPr>
              <a:t> line </a:t>
            </a:r>
            <a:r>
              <a:rPr lang="en-US" dirty="0">
                <a:latin typeface="+mj-lt"/>
              </a:rPr>
              <a:t>A</a:t>
            </a:r>
            <a:r>
              <a:rPr lang="en-US" dirty="0" smtClean="0">
                <a:latin typeface="+mj-lt"/>
              </a:rPr>
              <a:t>RT with standard TB treatment</a:t>
            </a:r>
            <a:br>
              <a:rPr lang="en-US" dirty="0" smtClean="0">
                <a:latin typeface="+mj-lt"/>
              </a:rPr>
            </a:br>
            <a:r>
              <a:rPr lang="en-US" sz="3200" dirty="0" smtClean="0">
                <a:latin typeface="+mj-lt"/>
              </a:rPr>
              <a:t>TDF/3TC + RAL 400 BID </a:t>
            </a:r>
            <a:r>
              <a:rPr lang="en-US" sz="3200" dirty="0" err="1" smtClean="0">
                <a:latin typeface="+mj-lt"/>
              </a:rPr>
              <a:t>vs</a:t>
            </a:r>
            <a:r>
              <a:rPr lang="en-US" sz="3200" dirty="0" smtClean="0">
                <a:latin typeface="+mj-lt"/>
              </a:rPr>
              <a:t> TDF/3TC + EFV 600 OD (n=230/arm)</a:t>
            </a:r>
            <a:endParaRPr lang="en-US" sz="3200" dirty="0">
              <a:latin typeface="+mj-lt"/>
            </a:endParaRPr>
          </a:p>
        </p:txBody>
      </p:sp>
      <p:graphicFrame>
        <p:nvGraphicFramePr>
          <p:cNvPr id="8" name="Graphique 41"/>
          <p:cNvGraphicFramePr>
            <a:graphicFrameLocks/>
          </p:cNvGraphicFramePr>
          <p:nvPr>
            <p:extLst>
              <p:ext uri="{D42A27DB-BD31-4B8C-83A1-F6EECF244321}">
                <p14:modId xmlns:p14="http://schemas.microsoft.com/office/powerpoint/2010/main" val="2664024084"/>
              </p:ext>
            </p:extLst>
          </p:nvPr>
        </p:nvGraphicFramePr>
        <p:xfrm>
          <a:off x="412598" y="1683696"/>
          <a:ext cx="6327030" cy="4817497"/>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2">
            <a:extLst>
              <a:ext uri="{FF2B5EF4-FFF2-40B4-BE49-F238E27FC236}">
                <a16:creationId xmlns:a16="http://schemas.microsoft.com/office/drawing/2014/main" xmlns="" id="{CBA5D86D-2632-4841-B661-D38FFDC27842}"/>
              </a:ext>
            </a:extLst>
          </p:cNvPr>
          <p:cNvGrpSpPr>
            <a:grpSpLocks noChangeAspect="1"/>
          </p:cNvGrpSpPr>
          <p:nvPr/>
        </p:nvGrpSpPr>
        <p:grpSpPr>
          <a:xfrm>
            <a:off x="6775334" y="2399635"/>
            <a:ext cx="5118759" cy="2620645"/>
            <a:chOff x="7136652" y="2219242"/>
            <a:chExt cx="1939664" cy="1393776"/>
          </a:xfrm>
        </p:grpSpPr>
        <p:sp>
          <p:nvSpPr>
            <p:cNvPr id="5" name="TextBox 151">
              <a:extLst>
                <a:ext uri="{FF2B5EF4-FFF2-40B4-BE49-F238E27FC236}">
                  <a16:creationId xmlns:a16="http://schemas.microsoft.com/office/drawing/2014/main" xmlns="" id="{D8C8F95B-E5A7-4232-A885-6F7E46F7C22A}"/>
                </a:ext>
              </a:extLst>
            </p:cNvPr>
            <p:cNvSpPr txBox="1"/>
            <p:nvPr/>
          </p:nvSpPr>
          <p:spPr>
            <a:xfrm>
              <a:off x="7136652" y="2892328"/>
              <a:ext cx="407895"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cs typeface="Arial" panose="020B0604020202020204" pitchFamily="34" charset="0"/>
                </a:rPr>
                <a:t>-13.9</a:t>
              </a:r>
            </a:p>
          </p:txBody>
        </p:sp>
        <p:cxnSp>
          <p:nvCxnSpPr>
            <p:cNvPr id="6" name="Straight Connector 50">
              <a:extLst>
                <a:ext uri="{FF2B5EF4-FFF2-40B4-BE49-F238E27FC236}">
                  <a16:creationId xmlns:a16="http://schemas.microsoft.com/office/drawing/2014/main" xmlns="" id="{644E0488-5217-1546-9F57-6E46A56947A0}"/>
                </a:ext>
              </a:extLst>
            </p:cNvPr>
            <p:cNvCxnSpPr>
              <a:cxnSpLocks/>
            </p:cNvCxnSpPr>
            <p:nvPr/>
          </p:nvCxnSpPr>
          <p:spPr bwMode="auto">
            <a:xfrm>
              <a:off x="7510514" y="2525981"/>
              <a:ext cx="2154" cy="890344"/>
            </a:xfrm>
            <a:prstGeom prst="line">
              <a:avLst/>
            </a:prstGeom>
            <a:noFill/>
            <a:ln w="19050" cap="flat" cmpd="sng" algn="ctr">
              <a:solidFill>
                <a:srgbClr val="000000"/>
              </a:solidFill>
              <a:prstDash val="sysDash"/>
            </a:ln>
            <a:effectLst/>
          </p:spPr>
        </p:cxnSp>
        <p:sp>
          <p:nvSpPr>
            <p:cNvPr id="9" name="TextBox 152">
              <a:extLst>
                <a:ext uri="{FF2B5EF4-FFF2-40B4-BE49-F238E27FC236}">
                  <a16:creationId xmlns:a16="http://schemas.microsoft.com/office/drawing/2014/main" xmlns="" id="{C83AED66-F5B5-4803-95CC-AA9D4070534A}"/>
                </a:ext>
              </a:extLst>
            </p:cNvPr>
            <p:cNvSpPr txBox="1"/>
            <p:nvPr/>
          </p:nvSpPr>
          <p:spPr>
            <a:xfrm>
              <a:off x="8297697" y="2926752"/>
              <a:ext cx="407895"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000" b="1" kern="0" dirty="0">
                  <a:solidFill>
                    <a:srgbClr val="000000"/>
                  </a:solidFill>
                  <a:cs typeface="Arial" panose="020B0604020202020204" pitchFamily="34" charset="0"/>
                </a:rPr>
                <a:t>3</a:t>
              </a:r>
              <a:r>
                <a:rPr kumimoji="0" lang="en-US" sz="2000" b="1" i="0" u="none" strike="noStrike" kern="0" cap="none" spc="0" normalizeH="0" baseline="0" noProof="0" dirty="0">
                  <a:ln>
                    <a:noFill/>
                  </a:ln>
                  <a:solidFill>
                    <a:srgbClr val="000000"/>
                  </a:solidFill>
                  <a:effectLst/>
                  <a:uLnTx/>
                  <a:uFillTx/>
                  <a:cs typeface="Arial" panose="020B0604020202020204" pitchFamily="34" charset="0"/>
                </a:rPr>
                <a:t>.7</a:t>
              </a:r>
            </a:p>
          </p:txBody>
        </p:sp>
        <p:sp>
          <p:nvSpPr>
            <p:cNvPr id="10" name="TextBox 153">
              <a:extLst>
                <a:ext uri="{FF2B5EF4-FFF2-40B4-BE49-F238E27FC236}">
                  <a16:creationId xmlns:a16="http://schemas.microsoft.com/office/drawing/2014/main" xmlns="" id="{0A11199B-8AF1-4E62-8CEB-A1A33F465870}"/>
                </a:ext>
              </a:extLst>
            </p:cNvPr>
            <p:cNvSpPr txBox="1"/>
            <p:nvPr/>
          </p:nvSpPr>
          <p:spPr>
            <a:xfrm>
              <a:off x="7944914" y="2966339"/>
              <a:ext cx="154230" cy="163690"/>
            </a:xfrm>
            <a:prstGeom prst="rect">
              <a:avLst/>
            </a:prstGeom>
            <a:noFill/>
          </p:spPr>
          <p:txBody>
            <a:bodyPr wrap="none" lIns="0" tIns="0" rIns="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cs typeface="Arial" panose="020B0604020202020204" pitchFamily="34" charset="0"/>
                </a:rPr>
                <a:t>-5.1</a:t>
              </a:r>
            </a:p>
          </p:txBody>
        </p:sp>
        <p:sp>
          <p:nvSpPr>
            <p:cNvPr id="11" name="TextBox 156">
              <a:extLst>
                <a:ext uri="{FF2B5EF4-FFF2-40B4-BE49-F238E27FC236}">
                  <a16:creationId xmlns:a16="http://schemas.microsoft.com/office/drawing/2014/main" xmlns="" id="{B35778CD-EA14-476D-9738-09E102FC0763}"/>
                </a:ext>
              </a:extLst>
            </p:cNvPr>
            <p:cNvSpPr txBox="1"/>
            <p:nvPr/>
          </p:nvSpPr>
          <p:spPr>
            <a:xfrm>
              <a:off x="7200854" y="2344005"/>
              <a:ext cx="1143465" cy="150049"/>
            </a:xfrm>
            <a:prstGeom prst="rect">
              <a:avLst/>
            </a:prstGeom>
            <a:noFill/>
          </p:spPr>
          <p:txBody>
            <a:bodyPr wrap="square" lIns="0" tIns="0" rIns="0" bIns="0" rtlCol="0">
              <a:spAutoFit/>
            </a:bodyPr>
            <a:lstStyle/>
            <a:p>
              <a:pPr marL="0" marR="0" lvl="0" indent="0" defTabSz="914400" eaLnBrk="0" fontAlgn="base" latinLnBrk="0" hangingPunct="0">
                <a:lnSpc>
                  <a:spcPct val="9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-12% NI margin</a:t>
              </a:r>
            </a:p>
          </p:txBody>
        </p:sp>
        <p:cxnSp>
          <p:nvCxnSpPr>
            <p:cNvPr id="12" name="Straight Connector 162">
              <a:extLst>
                <a:ext uri="{FF2B5EF4-FFF2-40B4-BE49-F238E27FC236}">
                  <a16:creationId xmlns:a16="http://schemas.microsoft.com/office/drawing/2014/main" xmlns="" id="{A7778C99-E705-4203-9DCE-BDDAAC80EB43}"/>
                </a:ext>
              </a:extLst>
            </p:cNvPr>
            <p:cNvCxnSpPr/>
            <p:nvPr/>
          </p:nvCxnSpPr>
          <p:spPr bwMode="auto">
            <a:xfrm>
              <a:off x="8306749" y="2219242"/>
              <a:ext cx="0" cy="1148795"/>
            </a:xfrm>
            <a:prstGeom prst="line">
              <a:avLst/>
            </a:prstGeom>
            <a:noFill/>
            <a:ln w="28575" cap="flat" cmpd="sng" algn="ctr">
              <a:solidFill>
                <a:srgbClr val="000000"/>
              </a:solidFill>
              <a:prstDash val="solid"/>
              <a:round/>
              <a:headEnd type="none" w="med" len="med"/>
              <a:tailEnd type="none" w="med" len="med"/>
            </a:ln>
            <a:effectLst/>
          </p:spPr>
        </p:cxnSp>
        <p:cxnSp>
          <p:nvCxnSpPr>
            <p:cNvPr id="13" name="Straight Connector 163">
              <a:extLst>
                <a:ext uri="{FF2B5EF4-FFF2-40B4-BE49-F238E27FC236}">
                  <a16:creationId xmlns:a16="http://schemas.microsoft.com/office/drawing/2014/main" xmlns="" id="{AB5EBC8F-112C-45F8-944B-8EA6E6EEE581}"/>
                </a:ext>
              </a:extLst>
            </p:cNvPr>
            <p:cNvCxnSpPr>
              <a:cxnSpLocks/>
            </p:cNvCxnSpPr>
            <p:nvPr/>
          </p:nvCxnSpPr>
          <p:spPr bwMode="auto">
            <a:xfrm flipV="1">
              <a:off x="7519078" y="3418062"/>
              <a:ext cx="1557238" cy="27106"/>
            </a:xfrm>
            <a:prstGeom prst="line">
              <a:avLst/>
            </a:prstGeom>
            <a:noFill/>
            <a:ln w="28575" cap="flat" cmpd="sng" algn="ctr">
              <a:solidFill>
                <a:srgbClr val="000000"/>
              </a:solidFill>
              <a:prstDash val="solid"/>
              <a:round/>
              <a:headEnd type="none" w="med" len="med"/>
              <a:tailEnd type="none" w="med" len="med"/>
            </a:ln>
            <a:effectLst/>
          </p:spPr>
        </p:cxnSp>
        <p:grpSp>
          <p:nvGrpSpPr>
            <p:cNvPr id="14" name="Group 164">
              <a:extLst>
                <a:ext uri="{FF2B5EF4-FFF2-40B4-BE49-F238E27FC236}">
                  <a16:creationId xmlns:a16="http://schemas.microsoft.com/office/drawing/2014/main" xmlns="" id="{02182AFD-FC4F-405C-92E2-01413D2EEE5C}"/>
                </a:ext>
              </a:extLst>
            </p:cNvPr>
            <p:cNvGrpSpPr/>
            <p:nvPr/>
          </p:nvGrpSpPr>
          <p:grpSpPr>
            <a:xfrm>
              <a:off x="7519078" y="3356669"/>
              <a:ext cx="1557238" cy="104169"/>
              <a:chOff x="7519078" y="3338563"/>
              <a:chExt cx="1557238" cy="104169"/>
            </a:xfrm>
          </p:grpSpPr>
          <p:cxnSp>
            <p:nvCxnSpPr>
              <p:cNvPr id="25" name="Straight Connector 167">
                <a:extLst>
                  <a:ext uri="{FF2B5EF4-FFF2-40B4-BE49-F238E27FC236}">
                    <a16:creationId xmlns:a16="http://schemas.microsoft.com/office/drawing/2014/main" xmlns="" id="{C0D21889-92EE-4ED5-AB6B-13FD2C706863}"/>
                  </a:ext>
                </a:extLst>
              </p:cNvPr>
              <p:cNvCxnSpPr/>
              <p:nvPr/>
            </p:nvCxnSpPr>
            <p:spPr bwMode="auto">
              <a:xfrm>
                <a:off x="7519078" y="3371558"/>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168">
                <a:extLst>
                  <a:ext uri="{FF2B5EF4-FFF2-40B4-BE49-F238E27FC236}">
                    <a16:creationId xmlns:a16="http://schemas.microsoft.com/office/drawing/2014/main" xmlns="" id="{2EEAA43B-C331-4A55-8571-B482847B1B49}"/>
                  </a:ext>
                </a:extLst>
              </p:cNvPr>
              <p:cNvCxnSpPr/>
              <p:nvPr/>
            </p:nvCxnSpPr>
            <p:spPr bwMode="auto">
              <a:xfrm>
                <a:off x="7797977" y="3362633"/>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169">
                <a:extLst>
                  <a:ext uri="{FF2B5EF4-FFF2-40B4-BE49-F238E27FC236}">
                    <a16:creationId xmlns:a16="http://schemas.microsoft.com/office/drawing/2014/main" xmlns="" id="{86631CE9-1785-4185-ADAA-F15688DDCA29}"/>
                  </a:ext>
                </a:extLst>
              </p:cNvPr>
              <p:cNvCxnSpPr/>
              <p:nvPr/>
            </p:nvCxnSpPr>
            <p:spPr bwMode="auto">
              <a:xfrm>
                <a:off x="8052687" y="3362633"/>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170">
                <a:extLst>
                  <a:ext uri="{FF2B5EF4-FFF2-40B4-BE49-F238E27FC236}">
                    <a16:creationId xmlns:a16="http://schemas.microsoft.com/office/drawing/2014/main" xmlns="" id="{66761597-5D1B-40FF-92C1-58C9AB5A1277}"/>
                  </a:ext>
                </a:extLst>
              </p:cNvPr>
              <p:cNvCxnSpPr/>
              <p:nvPr/>
            </p:nvCxnSpPr>
            <p:spPr bwMode="auto">
              <a:xfrm>
                <a:off x="8307397" y="3347918"/>
                <a:ext cx="0" cy="71174"/>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171">
                <a:extLst>
                  <a:ext uri="{FF2B5EF4-FFF2-40B4-BE49-F238E27FC236}">
                    <a16:creationId xmlns:a16="http://schemas.microsoft.com/office/drawing/2014/main" xmlns="" id="{6C3F7B41-B8FC-4A90-80E8-5FE3E79E857F}"/>
                  </a:ext>
                </a:extLst>
              </p:cNvPr>
              <p:cNvCxnSpPr/>
              <p:nvPr/>
            </p:nvCxnSpPr>
            <p:spPr bwMode="auto">
              <a:xfrm>
                <a:off x="8562106" y="3338563"/>
                <a:ext cx="0" cy="71173"/>
              </a:xfrm>
              <a:prstGeom prst="line">
                <a:avLst/>
              </a:prstGeom>
              <a:noFill/>
              <a:ln w="28575" cap="flat" cmpd="sng" algn="ctr">
                <a:solidFill>
                  <a:srgbClr val="000000"/>
                </a:solidFill>
                <a:prstDash val="solid"/>
                <a:round/>
                <a:headEnd type="none" w="med" len="med"/>
                <a:tailEnd type="none" w="med" len="med"/>
              </a:ln>
              <a:effectLst/>
            </p:spPr>
          </p:cxnSp>
          <p:cxnSp>
            <p:nvCxnSpPr>
              <p:cNvPr id="30" name="Straight Connector 172">
                <a:extLst>
                  <a:ext uri="{FF2B5EF4-FFF2-40B4-BE49-F238E27FC236}">
                    <a16:creationId xmlns:a16="http://schemas.microsoft.com/office/drawing/2014/main" xmlns="" id="{EACF5978-016F-4C9E-9750-153281A37601}"/>
                  </a:ext>
                </a:extLst>
              </p:cNvPr>
              <p:cNvCxnSpPr/>
              <p:nvPr/>
            </p:nvCxnSpPr>
            <p:spPr bwMode="auto">
              <a:xfrm>
                <a:off x="8816816" y="3338563"/>
                <a:ext cx="0" cy="71173"/>
              </a:xfrm>
              <a:prstGeom prst="line">
                <a:avLst/>
              </a:prstGeom>
              <a:noFill/>
              <a:ln w="28575" cap="flat" cmpd="sng" algn="ctr">
                <a:solidFill>
                  <a:srgbClr val="000000"/>
                </a:solidFill>
                <a:prstDash val="solid"/>
                <a:round/>
                <a:headEnd type="none" w="med" len="med"/>
                <a:tailEnd type="none" w="med" len="med"/>
              </a:ln>
              <a:effectLst/>
            </p:spPr>
          </p:cxnSp>
          <p:cxnSp>
            <p:nvCxnSpPr>
              <p:cNvPr id="31" name="Straight Connector 173">
                <a:extLst>
                  <a:ext uri="{FF2B5EF4-FFF2-40B4-BE49-F238E27FC236}">
                    <a16:creationId xmlns:a16="http://schemas.microsoft.com/office/drawing/2014/main" xmlns="" id="{6B5D9A25-2795-44C0-AB9D-CDCD7FA653C2}"/>
                  </a:ext>
                </a:extLst>
              </p:cNvPr>
              <p:cNvCxnSpPr/>
              <p:nvPr/>
            </p:nvCxnSpPr>
            <p:spPr bwMode="auto">
              <a:xfrm>
                <a:off x="9076316" y="3344857"/>
                <a:ext cx="0" cy="71173"/>
              </a:xfrm>
              <a:prstGeom prst="line">
                <a:avLst/>
              </a:prstGeom>
              <a:noFill/>
              <a:ln w="28575" cap="flat" cmpd="sng" algn="ctr">
                <a:solidFill>
                  <a:srgbClr val="000000"/>
                </a:solidFill>
                <a:prstDash val="solid"/>
                <a:round/>
                <a:headEnd type="none" w="med" len="med"/>
                <a:tailEnd type="none" w="med" len="med"/>
              </a:ln>
              <a:effectLst/>
            </p:spPr>
          </p:cxnSp>
        </p:grpSp>
        <p:sp>
          <p:nvSpPr>
            <p:cNvPr id="15" name="TextBox 179">
              <a:extLst>
                <a:ext uri="{FF2B5EF4-FFF2-40B4-BE49-F238E27FC236}">
                  <a16:creationId xmlns:a16="http://schemas.microsoft.com/office/drawing/2014/main" xmlns="" id="{784F89DC-40CD-4591-95A1-ED9714D6A39F}"/>
                </a:ext>
              </a:extLst>
            </p:cNvPr>
            <p:cNvSpPr txBox="1"/>
            <p:nvPr/>
          </p:nvSpPr>
          <p:spPr>
            <a:xfrm>
              <a:off x="7340600"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-12</a:t>
              </a:r>
            </a:p>
          </p:txBody>
        </p:sp>
        <p:sp>
          <p:nvSpPr>
            <p:cNvPr id="16" name="TextBox 180">
              <a:extLst>
                <a:ext uri="{FF2B5EF4-FFF2-40B4-BE49-F238E27FC236}">
                  <a16:creationId xmlns:a16="http://schemas.microsoft.com/office/drawing/2014/main" xmlns="" id="{116F1CE1-5CA8-4878-9BBB-030B2F7CE6D2}"/>
                </a:ext>
              </a:extLst>
            </p:cNvPr>
            <p:cNvSpPr txBox="1"/>
            <p:nvPr/>
          </p:nvSpPr>
          <p:spPr>
            <a:xfrm>
              <a:off x="7600519"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-8</a:t>
              </a:r>
            </a:p>
          </p:txBody>
        </p:sp>
        <p:sp>
          <p:nvSpPr>
            <p:cNvPr id="17" name="TextBox 181">
              <a:extLst>
                <a:ext uri="{FF2B5EF4-FFF2-40B4-BE49-F238E27FC236}">
                  <a16:creationId xmlns:a16="http://schemas.microsoft.com/office/drawing/2014/main" xmlns="" id="{E62C13C9-DD5A-4EF5-911F-724793A71920}"/>
                </a:ext>
              </a:extLst>
            </p:cNvPr>
            <p:cNvSpPr txBox="1"/>
            <p:nvPr/>
          </p:nvSpPr>
          <p:spPr>
            <a:xfrm>
              <a:off x="7858608"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-4</a:t>
              </a:r>
            </a:p>
          </p:txBody>
        </p:sp>
        <p:sp>
          <p:nvSpPr>
            <p:cNvPr id="18" name="TextBox 182">
              <a:extLst>
                <a:ext uri="{FF2B5EF4-FFF2-40B4-BE49-F238E27FC236}">
                  <a16:creationId xmlns:a16="http://schemas.microsoft.com/office/drawing/2014/main" xmlns="" id="{E8338EB1-7D53-49A4-812F-15B47A0B50FC}"/>
                </a:ext>
              </a:extLst>
            </p:cNvPr>
            <p:cNvSpPr txBox="1"/>
            <p:nvPr/>
          </p:nvSpPr>
          <p:spPr>
            <a:xfrm>
              <a:off x="8140559" y="3442920"/>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0</a:t>
              </a:r>
            </a:p>
          </p:txBody>
        </p:sp>
        <p:sp>
          <p:nvSpPr>
            <p:cNvPr id="19" name="TextBox 184">
              <a:extLst>
                <a:ext uri="{FF2B5EF4-FFF2-40B4-BE49-F238E27FC236}">
                  <a16:creationId xmlns:a16="http://schemas.microsoft.com/office/drawing/2014/main" xmlns="" id="{843A7FC8-2EFF-4A47-B6E4-5BDD6FCA7733}"/>
                </a:ext>
              </a:extLst>
            </p:cNvPr>
            <p:cNvSpPr txBox="1"/>
            <p:nvPr/>
          </p:nvSpPr>
          <p:spPr>
            <a:xfrm>
              <a:off x="8383141" y="3437092"/>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4</a:t>
              </a:r>
            </a:p>
          </p:txBody>
        </p:sp>
        <p:sp>
          <p:nvSpPr>
            <p:cNvPr id="20" name="TextBox 185">
              <a:extLst>
                <a:ext uri="{FF2B5EF4-FFF2-40B4-BE49-F238E27FC236}">
                  <a16:creationId xmlns:a16="http://schemas.microsoft.com/office/drawing/2014/main" xmlns="" id="{7731449A-4416-4EDF-8CE9-506A592C68EC}"/>
                </a:ext>
              </a:extLst>
            </p:cNvPr>
            <p:cNvSpPr txBox="1"/>
            <p:nvPr/>
          </p:nvSpPr>
          <p:spPr>
            <a:xfrm>
              <a:off x="8647848" y="3449328"/>
              <a:ext cx="344136" cy="163690"/>
            </a:xfrm>
            <a:prstGeom prst="rect">
              <a:avLst/>
            </a:prstGeom>
            <a:no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cs typeface="Arial" panose="020B0604020202020204" pitchFamily="34" charset="0"/>
                </a:rPr>
                <a:t>8</a:t>
              </a:r>
            </a:p>
          </p:txBody>
        </p:sp>
        <p:cxnSp>
          <p:nvCxnSpPr>
            <p:cNvPr id="21" name="Straight Connector 188">
              <a:extLst>
                <a:ext uri="{FF2B5EF4-FFF2-40B4-BE49-F238E27FC236}">
                  <a16:creationId xmlns:a16="http://schemas.microsoft.com/office/drawing/2014/main" xmlns="" id="{51B98CFA-8A7F-4A7C-845C-DD5666432B87}"/>
                </a:ext>
              </a:extLst>
            </p:cNvPr>
            <p:cNvCxnSpPr>
              <a:cxnSpLocks/>
            </p:cNvCxnSpPr>
            <p:nvPr/>
          </p:nvCxnSpPr>
          <p:spPr bwMode="auto">
            <a:xfrm flipH="1">
              <a:off x="7431643" y="2898457"/>
              <a:ext cx="1053052" cy="1"/>
            </a:xfrm>
            <a:prstGeom prst="line">
              <a:avLst/>
            </a:prstGeom>
            <a:noFill/>
            <a:ln w="28575" cap="flat" cmpd="sng" algn="ctr">
              <a:solidFill>
                <a:srgbClr val="000000"/>
              </a:solidFill>
              <a:prstDash val="solid"/>
              <a:round/>
              <a:headEnd type="none" w="med" len="med"/>
              <a:tailEnd type="none" w="med" len="med"/>
            </a:ln>
            <a:effectLst/>
          </p:spPr>
        </p:cxnSp>
        <p:cxnSp>
          <p:nvCxnSpPr>
            <p:cNvPr id="22" name="Straight Connector 189">
              <a:extLst>
                <a:ext uri="{FF2B5EF4-FFF2-40B4-BE49-F238E27FC236}">
                  <a16:creationId xmlns:a16="http://schemas.microsoft.com/office/drawing/2014/main" xmlns="" id="{E3674B25-2E0D-45D1-9D9A-B1D94106DF85}"/>
                </a:ext>
              </a:extLst>
            </p:cNvPr>
            <p:cNvCxnSpPr>
              <a:cxnSpLocks/>
            </p:cNvCxnSpPr>
            <p:nvPr/>
          </p:nvCxnSpPr>
          <p:spPr bwMode="auto">
            <a:xfrm>
              <a:off x="7438210" y="2822832"/>
              <a:ext cx="0" cy="86877"/>
            </a:xfrm>
            <a:prstGeom prst="line">
              <a:avLst/>
            </a:prstGeom>
            <a:noFill/>
            <a:ln w="28575" cap="flat" cmpd="sng" algn="ctr">
              <a:solidFill>
                <a:srgbClr val="000000"/>
              </a:solidFill>
              <a:prstDash val="solid"/>
              <a:round/>
              <a:headEnd type="none" w="med" len="med"/>
              <a:tailEnd type="none" w="med" len="med"/>
            </a:ln>
            <a:effectLst/>
          </p:spPr>
        </p:cxnSp>
        <p:cxnSp>
          <p:nvCxnSpPr>
            <p:cNvPr id="23" name="Straight Connector 190">
              <a:extLst>
                <a:ext uri="{FF2B5EF4-FFF2-40B4-BE49-F238E27FC236}">
                  <a16:creationId xmlns:a16="http://schemas.microsoft.com/office/drawing/2014/main" xmlns="" id="{A3E57D4F-56F6-46B2-9B91-A555E2E59E33}"/>
                </a:ext>
              </a:extLst>
            </p:cNvPr>
            <p:cNvCxnSpPr/>
            <p:nvPr/>
          </p:nvCxnSpPr>
          <p:spPr bwMode="auto">
            <a:xfrm>
              <a:off x="8475058" y="2822832"/>
              <a:ext cx="0" cy="86877"/>
            </a:xfrm>
            <a:prstGeom prst="line">
              <a:avLst/>
            </a:prstGeom>
            <a:noFill/>
            <a:ln w="28575" cap="flat" cmpd="sng" algn="ctr">
              <a:solidFill>
                <a:srgbClr val="000000"/>
              </a:solidFill>
              <a:prstDash val="solid"/>
              <a:round/>
              <a:headEnd type="none" w="med" len="med"/>
              <a:tailEnd type="none" w="med" len="med"/>
            </a:ln>
            <a:effectLst/>
          </p:spPr>
        </p:cxnSp>
        <p:sp>
          <p:nvSpPr>
            <p:cNvPr id="24" name="Rectangle 23">
              <a:extLst>
                <a:ext uri="{FF2B5EF4-FFF2-40B4-BE49-F238E27FC236}">
                  <a16:creationId xmlns:a16="http://schemas.microsoft.com/office/drawing/2014/main" xmlns="" id="{1E172344-EB9B-4601-9465-C620E42D28A1}"/>
                </a:ext>
              </a:extLst>
            </p:cNvPr>
            <p:cNvSpPr/>
            <p:nvPr/>
          </p:nvSpPr>
          <p:spPr bwMode="auto">
            <a:xfrm>
              <a:off x="7949258" y="2857082"/>
              <a:ext cx="76169" cy="104445"/>
            </a:xfrm>
            <a:prstGeom prst="rect">
              <a:avLst/>
            </a:prstGeom>
            <a:solidFill>
              <a:srgbClr val="000000"/>
            </a:solidFill>
            <a:ln w="0">
              <a:noFill/>
              <a:miter lim="800000"/>
              <a:headEnd/>
              <a:tailEnd/>
            </a:ln>
          </p:spPr>
          <p:txBody>
            <a:bodyPr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uLnTx/>
                <a:uFillTx/>
                <a:latin typeface="Arial"/>
                <a:ea typeface="+mn-ea"/>
                <a:cs typeface="+mn-cs"/>
              </a:endParaRPr>
            </a:p>
          </p:txBody>
        </p:sp>
      </p:grpSp>
      <p:sp>
        <p:nvSpPr>
          <p:cNvPr id="32" name="TextBox 176">
            <a:extLst>
              <a:ext uri="{FF2B5EF4-FFF2-40B4-BE49-F238E27FC236}">
                <a16:creationId xmlns:a16="http://schemas.microsoft.com/office/drawing/2014/main" xmlns="" id="{3AA3B866-D143-4FED-88D2-EB5F9D633412}"/>
              </a:ext>
            </a:extLst>
          </p:cNvPr>
          <p:cNvSpPr txBox="1"/>
          <p:nvPr/>
        </p:nvSpPr>
        <p:spPr bwMode="auto">
          <a:xfrm>
            <a:off x="7501775" y="1542373"/>
            <a:ext cx="45320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eaLnBrk="0" fontAlgn="base" hangingPunct="0">
              <a:spcBef>
                <a:spcPct val="50000"/>
              </a:spcBef>
              <a:spcAft>
                <a:spcPct val="0"/>
              </a:spcAft>
            </a:pPr>
            <a:r>
              <a:rPr lang="en-US" sz="2000" b="1" dirty="0">
                <a:solidFill>
                  <a:srgbClr val="000000"/>
                </a:solidFill>
                <a:cs typeface="Arial" panose="020B0604020202020204" pitchFamily="34" charset="0"/>
              </a:rPr>
              <a:t>Treatment Difference (95% CI): RAL - EFV</a:t>
            </a:r>
          </a:p>
        </p:txBody>
      </p:sp>
      <p:sp>
        <p:nvSpPr>
          <p:cNvPr id="33" name="Down Arrow 10">
            <a:extLst>
              <a:ext uri="{FF2B5EF4-FFF2-40B4-BE49-F238E27FC236}">
                <a16:creationId xmlns:a16="http://schemas.microsoft.com/office/drawing/2014/main" xmlns="" id="{73C32EB7-F728-4588-BD26-D4BD502A5C16}"/>
              </a:ext>
            </a:extLst>
          </p:cNvPr>
          <p:cNvSpPr/>
          <p:nvPr/>
        </p:nvSpPr>
        <p:spPr>
          <a:xfrm rot="16200000">
            <a:off x="10471050" y="1306315"/>
            <a:ext cx="733321" cy="1963905"/>
          </a:xfrm>
          <a:prstGeom prst="downArrow">
            <a:avLst/>
          </a:prstGeom>
          <a:solidFill>
            <a:srgbClr val="FF9FEA"/>
          </a:solidFill>
          <a:ln w="25400" cap="flat" cmpd="sng" algn="ctr">
            <a:noFill/>
            <a:prstDash val="solid"/>
          </a:ln>
          <a:effectLst/>
        </p:spPr>
        <p:txBody>
          <a:bodyPr vert="vert"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1" i="0" u="none" strike="noStrike" kern="0" cap="none" spc="0" normalizeH="0" baseline="0" noProof="0" dirty="0">
                <a:ln>
                  <a:noFill/>
                </a:ln>
                <a:effectLst/>
                <a:uLnTx/>
                <a:uFillTx/>
                <a:cs typeface="Arial" panose="020B0604020202020204" pitchFamily="34" charset="0"/>
              </a:rPr>
              <a:t>RAL arm</a:t>
            </a:r>
            <a:endParaRPr kumimoji="0" lang="en-US" b="1" i="0" u="none" strike="noStrike" kern="0" cap="none" spc="0" normalizeH="0" baseline="0" noProof="0" dirty="0">
              <a:ln>
                <a:noFill/>
              </a:ln>
              <a:effectLst/>
              <a:uLnTx/>
              <a:uFillTx/>
              <a:cs typeface="Arial" panose="020B0604020202020204" pitchFamily="34" charset="0"/>
            </a:endParaRPr>
          </a:p>
        </p:txBody>
      </p:sp>
      <p:sp>
        <p:nvSpPr>
          <p:cNvPr id="34" name="Down Arrow 11">
            <a:extLst>
              <a:ext uri="{FF2B5EF4-FFF2-40B4-BE49-F238E27FC236}">
                <a16:creationId xmlns:a16="http://schemas.microsoft.com/office/drawing/2014/main" xmlns="" id="{7B365CB7-140F-4791-BD5A-F3232F1580C8}"/>
              </a:ext>
            </a:extLst>
          </p:cNvPr>
          <p:cNvSpPr/>
          <p:nvPr/>
        </p:nvSpPr>
        <p:spPr>
          <a:xfrm rot="5400000">
            <a:off x="8557713" y="1331734"/>
            <a:ext cx="699870" cy="1921368"/>
          </a:xfrm>
          <a:prstGeom prst="downArrow">
            <a:avLst/>
          </a:prstGeom>
          <a:solidFill>
            <a:schemeClr val="tx2">
              <a:lumMod val="40000"/>
              <a:lumOff val="60000"/>
            </a:schemeClr>
          </a:solidFill>
          <a:ln w="25400" cap="flat" cmpd="sng" algn="ctr">
            <a:noFill/>
            <a:prstDash val="solid"/>
          </a:ln>
          <a:effectLst/>
        </p:spPr>
        <p:txBody>
          <a:bodyPr vert="vert270" lIns="0" tIns="0" rIns="0" bIns="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b="1" kern="0" dirty="0">
                <a:cs typeface="Arial" panose="020B0604020202020204" pitchFamily="34" charset="0"/>
              </a:rPr>
              <a:t>EFV arm</a:t>
            </a:r>
            <a:endParaRPr kumimoji="0" lang="en-US" sz="1400" b="1" i="0" u="none" strike="noStrike" kern="0" cap="none" spc="0" normalizeH="0" baseline="0" noProof="0" dirty="0">
              <a:ln>
                <a:noFill/>
              </a:ln>
              <a:effectLst/>
              <a:uLnTx/>
              <a:uFillTx/>
              <a:cs typeface="Arial" panose="020B0604020202020204" pitchFamily="34" charset="0"/>
            </a:endParaRPr>
          </a:p>
        </p:txBody>
      </p:sp>
      <p:sp>
        <p:nvSpPr>
          <p:cNvPr id="35" name="Rectangle 34"/>
          <p:cNvSpPr/>
          <p:nvPr/>
        </p:nvSpPr>
        <p:spPr>
          <a:xfrm>
            <a:off x="8738523" y="3236891"/>
            <a:ext cx="2234458" cy="830997"/>
          </a:xfrm>
          <a:prstGeom prst="rect">
            <a:avLst/>
          </a:prstGeom>
          <a:solidFill>
            <a:schemeClr val="bg1"/>
          </a:solidFill>
          <a:ln w="38100">
            <a:solidFill>
              <a:srgbClr val="0070C0"/>
            </a:solidFill>
          </a:ln>
        </p:spPr>
        <p:txBody>
          <a:bodyPr wrap="square">
            <a:spAutoFit/>
          </a:bodyPr>
          <a:lstStyle/>
          <a:p>
            <a:pPr algn="ctr"/>
            <a:r>
              <a:rPr lang="en-US" sz="2400" b="1" dirty="0">
                <a:solidFill>
                  <a:srgbClr val="0070C0"/>
                </a:solidFill>
              </a:rPr>
              <a:t>Non-inferiority </a:t>
            </a:r>
          </a:p>
          <a:p>
            <a:pPr algn="ctr"/>
            <a:r>
              <a:rPr lang="en-US" sz="2400" b="1" dirty="0">
                <a:solidFill>
                  <a:srgbClr val="0070C0"/>
                </a:solidFill>
              </a:rPr>
              <a:t>criteria not met</a:t>
            </a:r>
            <a:endParaRPr lang="fr-FR" sz="2400" b="1" dirty="0">
              <a:solidFill>
                <a:srgbClr val="0070C0"/>
              </a:solidFill>
            </a:endParaRPr>
          </a:p>
        </p:txBody>
      </p:sp>
      <p:sp>
        <p:nvSpPr>
          <p:cNvPr id="2" name="TextBox 1"/>
          <p:cNvSpPr txBox="1"/>
          <p:nvPr/>
        </p:nvSpPr>
        <p:spPr>
          <a:xfrm>
            <a:off x="4790668" y="3023116"/>
            <a:ext cx="1642522" cy="707886"/>
          </a:xfrm>
          <a:prstGeom prst="rect">
            <a:avLst/>
          </a:prstGeom>
          <a:noFill/>
        </p:spPr>
        <p:txBody>
          <a:bodyPr wrap="none" rtlCol="0">
            <a:spAutoFit/>
          </a:bodyPr>
          <a:lstStyle/>
          <a:p>
            <a:r>
              <a:rPr lang="en-US" sz="2000" b="1" dirty="0" smtClean="0"/>
              <a:t>1/3: CD4 &lt;50</a:t>
            </a:r>
          </a:p>
          <a:p>
            <a:r>
              <a:rPr lang="bg-BG" sz="2000" b="1" dirty="0" smtClean="0"/>
              <a:t>3/4</a:t>
            </a:r>
            <a:r>
              <a:rPr lang="en-US" sz="2000" b="1" dirty="0" smtClean="0"/>
              <a:t>: VL &gt;100k</a:t>
            </a:r>
            <a:endParaRPr lang="en-US" sz="2000" b="1" dirty="0"/>
          </a:p>
        </p:txBody>
      </p:sp>
      <p:sp>
        <p:nvSpPr>
          <p:cNvPr id="3" name="Rectangle 2"/>
          <p:cNvSpPr/>
          <p:nvPr/>
        </p:nvSpPr>
        <p:spPr>
          <a:xfrm>
            <a:off x="2989640" y="2399635"/>
            <a:ext cx="6212721" cy="2674681"/>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t>Lessons</a:t>
            </a:r>
            <a:r>
              <a:rPr lang="en-US" sz="3600" b="1" dirty="0" smtClean="0"/>
              <a:t>:</a:t>
            </a:r>
          </a:p>
          <a:p>
            <a:pPr algn="ctr"/>
            <a:endParaRPr lang="en-US" sz="1000" b="1" dirty="0" smtClean="0"/>
          </a:p>
          <a:p>
            <a:pPr algn="ctr"/>
            <a:r>
              <a:rPr lang="en-US" sz="2800" dirty="0" smtClean="0"/>
              <a:t>Ph2 </a:t>
            </a:r>
            <a:r>
              <a:rPr lang="en-US" sz="2800" dirty="0" smtClean="0"/>
              <a:t>promise may not translate to </a:t>
            </a:r>
            <a:r>
              <a:rPr lang="en-US" sz="2800" dirty="0" smtClean="0"/>
              <a:t>Ph3</a:t>
            </a:r>
          </a:p>
          <a:p>
            <a:pPr algn="ctr"/>
            <a:endParaRPr lang="en-US" sz="800" dirty="0" smtClean="0"/>
          </a:p>
          <a:p>
            <a:pPr algn="ctr"/>
            <a:r>
              <a:rPr lang="en-US" sz="2800" dirty="0" smtClean="0"/>
              <a:t>Differences may emerge after week 24</a:t>
            </a:r>
            <a:endParaRPr lang="en-US" sz="2800" dirty="0"/>
          </a:p>
        </p:txBody>
      </p:sp>
    </p:spTree>
    <p:extLst>
      <p:ext uri="{BB962C8B-B14F-4D97-AF65-F5344CB8AC3E}">
        <p14:creationId xmlns:p14="http://schemas.microsoft.com/office/powerpoint/2010/main" val="4266538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DOLUTEGRAVIR: EFFICACY &amp; WEIGHT</a:t>
            </a:r>
            <a:r>
              <a:rPr lang="en-US" dirty="0">
                <a:latin typeface="+mj-lt"/>
              </a:rPr>
              <a:t/>
            </a:r>
            <a:br>
              <a:rPr lang="en-US" dirty="0">
                <a:latin typeface="+mj-lt"/>
              </a:rPr>
            </a:br>
            <a:endParaRPr lang="en-US" dirty="0">
              <a:latin typeface="+mj-lt"/>
            </a:endParaRPr>
          </a:p>
        </p:txBody>
      </p:sp>
      <p:sp>
        <p:nvSpPr>
          <p:cNvPr id="4" name="Text Placeholder 3"/>
          <p:cNvSpPr>
            <a:spLocks noGrp="1"/>
          </p:cNvSpPr>
          <p:nvPr>
            <p:ph type="body" idx="1"/>
          </p:nvPr>
        </p:nvSpPr>
        <p:spPr/>
        <p:txBody>
          <a:bodyPr/>
          <a:lstStyle/>
          <a:p>
            <a:endParaRPr lang="en-US"/>
          </a:p>
        </p:txBody>
      </p:sp>
      <p:sp>
        <p:nvSpPr>
          <p:cNvPr id="5" name="Rectangle 4"/>
          <p:cNvSpPr/>
          <p:nvPr/>
        </p:nvSpPr>
        <p:spPr>
          <a:xfrm>
            <a:off x="7104273" y="412811"/>
            <a:ext cx="4826633" cy="2674681"/>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ODYSSEY: </a:t>
            </a:r>
            <a:r>
              <a:rPr lang="en-US" sz="3600" dirty="0" smtClean="0"/>
              <a:t>DOLUTEGRAVIR PK </a:t>
            </a:r>
            <a:r>
              <a:rPr lang="en-US" sz="3600" dirty="0"/>
              <a:t>ANALYSIS IN </a:t>
            </a:r>
            <a:r>
              <a:rPr lang="en-US" sz="3600" dirty="0" smtClean="0"/>
              <a:t>CHILDREN 6-20kg </a:t>
            </a:r>
            <a:endParaRPr lang="en-US" sz="2800" dirty="0"/>
          </a:p>
        </p:txBody>
      </p:sp>
    </p:spTree>
    <p:extLst>
      <p:ext uri="{BB962C8B-B14F-4D97-AF65-F5344CB8AC3E}">
        <p14:creationId xmlns:p14="http://schemas.microsoft.com/office/powerpoint/2010/main" val="2881397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C839D485-7BC1-4736-AB66-38C1607CB3E5}"/>
              </a:ext>
            </a:extLst>
          </p:cNvPr>
          <p:cNvSpPr txBox="1">
            <a:spLocks/>
          </p:cNvSpPr>
          <p:nvPr/>
        </p:nvSpPr>
        <p:spPr>
          <a:xfrm>
            <a:off x="69551" y="6584303"/>
            <a:ext cx="10871200" cy="182880"/>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200" dirty="0" smtClean="0"/>
              <a:t>Cahn et al. IAS 2019; Mexico City, Mexico. Slides WEAB0404LB.</a:t>
            </a:r>
            <a:endParaRPr lang="en-US" altLang="en-US" sz="1200" dirty="0"/>
          </a:p>
        </p:txBody>
      </p:sp>
      <p:sp>
        <p:nvSpPr>
          <p:cNvPr id="13" name="Text Placeholder 2">
            <a:extLst>
              <a:ext uri="{FF2B5EF4-FFF2-40B4-BE49-F238E27FC236}">
                <a16:creationId xmlns="" xmlns:a16="http://schemas.microsoft.com/office/drawing/2014/main" id="{B5E43DEF-652B-4D2E-8132-5B25CF5E63A5}"/>
              </a:ext>
            </a:extLst>
          </p:cNvPr>
          <p:cNvSpPr txBox="1">
            <a:spLocks/>
          </p:cNvSpPr>
          <p:nvPr/>
        </p:nvSpPr>
        <p:spPr>
          <a:xfrm>
            <a:off x="673100" y="5268060"/>
            <a:ext cx="11075988" cy="365760"/>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2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600" b="1" dirty="0"/>
              <a:t>Non-inferiority criteria were met for GEMINI-1, GEMINI-2, and the pooled analysis</a:t>
            </a:r>
            <a:endParaRPr lang="en-US" sz="1600" b="1" baseline="30000" dirty="0"/>
          </a:p>
          <a:p>
            <a:pPr marL="342900" indent="-342900">
              <a:buFont typeface="Arial" panose="020B0604020202020204" pitchFamily="34" charset="0"/>
              <a:buChar char="•"/>
            </a:pPr>
            <a:r>
              <a:rPr lang="en-US" sz="1600" b="1" dirty="0"/>
              <a:t>Treatment related discontinuation = failure (TRDF) population accounts for confirmed virologic withdrawal, withdrawal due to lack of efficacy, withdrawal due to treatment-related AE, and </a:t>
            </a:r>
            <a:r>
              <a:rPr lang="en-US" sz="1600" b="1" dirty="0" smtClean="0"/>
              <a:t>protocol</a:t>
            </a:r>
            <a:r>
              <a:rPr lang="en-US" sz="1600" b="1" dirty="0"/>
              <a:t>-defined stopping criteria</a:t>
            </a:r>
          </a:p>
          <a:p>
            <a:pPr marL="342900" indent="-342900">
              <a:buFont typeface="Arial" panose="020B0604020202020204" pitchFamily="34" charset="0"/>
              <a:buChar char="•"/>
            </a:pPr>
            <a:endParaRPr lang="en-US" sz="1600" b="1" dirty="0"/>
          </a:p>
        </p:txBody>
      </p:sp>
      <p:cxnSp>
        <p:nvCxnSpPr>
          <p:cNvPr id="71" name="Straight Connector 70">
            <a:extLst>
              <a:ext uri="{FF2B5EF4-FFF2-40B4-BE49-F238E27FC236}">
                <a16:creationId xmlns="" xmlns:a16="http://schemas.microsoft.com/office/drawing/2014/main" id="{3716BE40-BC63-4C29-AE98-FF355D9629A9}"/>
              </a:ext>
            </a:extLst>
          </p:cNvPr>
          <p:cNvCxnSpPr/>
          <p:nvPr/>
        </p:nvCxnSpPr>
        <p:spPr>
          <a:xfrm>
            <a:off x="2098636" y="4595118"/>
            <a:ext cx="892197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72" name="Chart 71">
            <a:extLst>
              <a:ext uri="{FF2B5EF4-FFF2-40B4-BE49-F238E27FC236}">
                <a16:creationId xmlns="" xmlns:a16="http://schemas.microsoft.com/office/drawing/2014/main" id="{5ADB82DA-CCB0-4951-8D36-E65EE26B5298}"/>
              </a:ext>
            </a:extLst>
          </p:cNvPr>
          <p:cNvGraphicFramePr/>
          <p:nvPr>
            <p:extLst>
              <p:ext uri="{D42A27DB-BD31-4B8C-83A1-F6EECF244321}">
                <p14:modId xmlns:p14="http://schemas.microsoft.com/office/powerpoint/2010/main" val="27048561"/>
              </p:ext>
            </p:extLst>
          </p:nvPr>
        </p:nvGraphicFramePr>
        <p:xfrm>
          <a:off x="499729" y="1298153"/>
          <a:ext cx="10871200" cy="5540587"/>
        </p:xfrm>
        <a:graphic>
          <a:graphicData uri="http://schemas.openxmlformats.org/drawingml/2006/chart">
            <c:chart xmlns:c="http://schemas.openxmlformats.org/drawingml/2006/chart" xmlns:r="http://schemas.openxmlformats.org/officeDocument/2006/relationships" r:id="rId2"/>
          </a:graphicData>
        </a:graphic>
      </p:graphicFrame>
      <p:sp>
        <p:nvSpPr>
          <p:cNvPr id="73" name="Slide Number Placeholder 1">
            <a:extLst>
              <a:ext uri="{FF2B5EF4-FFF2-40B4-BE49-F238E27FC236}">
                <a16:creationId xmlns="" xmlns:a16="http://schemas.microsoft.com/office/drawing/2014/main" id="{172B00D7-DFE4-4E70-AC82-CBE40389E6E3}"/>
              </a:ext>
            </a:extLst>
          </p:cNvPr>
          <p:cNvSpPr txBox="1">
            <a:spLocks/>
          </p:cNvSpPr>
          <p:nvPr/>
        </p:nvSpPr>
        <p:spPr>
          <a:xfrm>
            <a:off x="9468000" y="6908191"/>
            <a:ext cx="2628000" cy="203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4924F2-D2C6-4E44-94BF-16121116D9F5}" type="slidenum">
              <a:rPr lang="en-GB" smtClean="0"/>
              <a:pPr/>
              <a:t>12</a:t>
            </a:fld>
            <a:endParaRPr lang="en-GB" dirty="0"/>
          </a:p>
        </p:txBody>
      </p:sp>
      <p:sp>
        <p:nvSpPr>
          <p:cNvPr id="74" name="TextBox 73">
            <a:extLst>
              <a:ext uri="{FF2B5EF4-FFF2-40B4-BE49-F238E27FC236}">
                <a16:creationId xmlns="" xmlns:a16="http://schemas.microsoft.com/office/drawing/2014/main" id="{8689014B-E6D6-4335-A2D6-A9AD74FE1560}"/>
              </a:ext>
            </a:extLst>
          </p:cNvPr>
          <p:cNvSpPr txBox="1"/>
          <p:nvPr/>
        </p:nvSpPr>
        <p:spPr>
          <a:xfrm>
            <a:off x="10963469" y="2136152"/>
            <a:ext cx="988292" cy="200055"/>
          </a:xfrm>
          <a:prstGeom prst="rect">
            <a:avLst/>
          </a:prstGeom>
          <a:noFill/>
        </p:spPr>
        <p:txBody>
          <a:bodyPr wrap="square" lIns="0" tIns="0" rIns="0" bIns="0" rtlCol="0">
            <a:spAutoFit/>
          </a:bodyPr>
          <a:lstStyle/>
          <a:p>
            <a:r>
              <a:rPr lang="en-US" sz="1300" b="1" dirty="0">
                <a:solidFill>
                  <a:schemeClr val="tx2"/>
                </a:solidFill>
                <a:latin typeface="+mj-lt"/>
                <a:cs typeface="Arial" panose="020B0604020202020204" pitchFamily="34" charset="0"/>
              </a:rPr>
              <a:t>Snapshot</a:t>
            </a:r>
          </a:p>
        </p:txBody>
      </p:sp>
      <p:graphicFrame>
        <p:nvGraphicFramePr>
          <p:cNvPr id="75" name="Table 74">
            <a:extLst>
              <a:ext uri="{FF2B5EF4-FFF2-40B4-BE49-F238E27FC236}">
                <a16:creationId xmlns="" xmlns:a16="http://schemas.microsoft.com/office/drawing/2014/main" id="{77E11131-D8E7-4B7B-B6EC-70E1B3AEED55}"/>
              </a:ext>
            </a:extLst>
          </p:cNvPr>
          <p:cNvGraphicFramePr>
            <a:graphicFrameLocks noGrp="1"/>
          </p:cNvGraphicFramePr>
          <p:nvPr>
            <p:extLst>
              <p:ext uri="{D42A27DB-BD31-4B8C-83A1-F6EECF244321}">
                <p14:modId xmlns:p14="http://schemas.microsoft.com/office/powerpoint/2010/main" val="702010256"/>
              </p:ext>
            </p:extLst>
          </p:nvPr>
        </p:nvGraphicFramePr>
        <p:xfrm>
          <a:off x="4942713" y="2975401"/>
          <a:ext cx="4564486" cy="1356177"/>
        </p:xfrm>
        <a:graphic>
          <a:graphicData uri="http://schemas.openxmlformats.org/drawingml/2006/table">
            <a:tbl>
              <a:tblPr firstRow="1" bandRow="1">
                <a:tableStyleId>{5C22544A-7EE6-4342-B048-85BDC9FD1C3A}</a:tableStyleId>
              </a:tblPr>
              <a:tblGrid>
                <a:gridCol w="1262518">
                  <a:extLst>
                    <a:ext uri="{9D8B030D-6E8A-4147-A177-3AD203B41FA5}">
                      <a16:colId xmlns="" xmlns:a16="http://schemas.microsoft.com/office/drawing/2014/main" val="3735737012"/>
                    </a:ext>
                  </a:extLst>
                </a:gridCol>
                <a:gridCol w="1456752">
                  <a:extLst>
                    <a:ext uri="{9D8B030D-6E8A-4147-A177-3AD203B41FA5}">
                      <a16:colId xmlns="" xmlns:a16="http://schemas.microsoft.com/office/drawing/2014/main" val="1813352299"/>
                    </a:ext>
                  </a:extLst>
                </a:gridCol>
                <a:gridCol w="1845216">
                  <a:extLst>
                    <a:ext uri="{9D8B030D-6E8A-4147-A177-3AD203B41FA5}">
                      <a16:colId xmlns="" xmlns:a16="http://schemas.microsoft.com/office/drawing/2014/main" val="3154424513"/>
                    </a:ext>
                  </a:extLst>
                </a:gridCol>
              </a:tblGrid>
              <a:tr h="466161">
                <a:tc>
                  <a:txBody>
                    <a:bodyPr/>
                    <a:lstStyle/>
                    <a:p>
                      <a:pPr algn="ctr"/>
                      <a:r>
                        <a:rPr lang="en-US" sz="1100" b="1" dirty="0">
                          <a:solidFill>
                            <a:schemeClr val="tx1"/>
                          </a:solidFill>
                        </a:rPr>
                        <a:t>Treatment</a:t>
                      </a:r>
                    </a:p>
                  </a:txBody>
                  <a:tcPr marL="116539" marR="116539" marT="58270" marB="58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tx1"/>
                          </a:solidFill>
                        </a:rPr>
                        <a:t>Responders, n (%)</a:t>
                      </a:r>
                    </a:p>
                  </a:txBody>
                  <a:tcPr marL="116539" marR="116539" marT="58270" marB="5827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100" b="1" dirty="0">
                          <a:solidFill>
                            <a:schemeClr val="tx1"/>
                          </a:solidFill>
                        </a:rPr>
                        <a:t>Adjusted difference, % (95% CI)</a:t>
                      </a:r>
                      <a:r>
                        <a:rPr lang="en-US" sz="1100" b="1" baseline="30000" dirty="0">
                          <a:solidFill>
                            <a:schemeClr val="tx1"/>
                          </a:solidFill>
                        </a:rPr>
                        <a:t>a</a:t>
                      </a:r>
                    </a:p>
                  </a:txBody>
                  <a:tcPr marL="116539" marR="116539" marT="58270" marB="58270" anchor="b">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547397920"/>
                  </a:ext>
                </a:extLst>
              </a:tr>
              <a:tr h="174811">
                <a:tc>
                  <a:txBody>
                    <a:bodyPr/>
                    <a:lstStyle/>
                    <a:p>
                      <a:pPr marL="0" indent="0" algn="ctr">
                        <a:buFont typeface="Arial" panose="020B0604020202020204" pitchFamily="34" charset="0"/>
                        <a:buNone/>
                      </a:pPr>
                      <a:r>
                        <a:rPr lang="en-US" sz="1100" b="1" dirty="0">
                          <a:solidFill>
                            <a:schemeClr val="bg1"/>
                          </a:solidFill>
                        </a:rPr>
                        <a:t>DTG + 3TC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616/716 (86.0)</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−3.4 (−6.7, 0.0)</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extLst>
                  <a:ext uri="{0D108BD9-81ED-4DB2-BD59-A6C34878D82A}">
                    <a16:rowId xmlns="" xmlns:a16="http://schemas.microsoft.com/office/drawing/2014/main" val="2937093519"/>
                  </a:ext>
                </a:extLst>
              </a:tr>
              <a:tr h="174811">
                <a:tc>
                  <a:txBody>
                    <a:bodyPr/>
                    <a:lstStyle/>
                    <a:p>
                      <a:pPr marL="0" indent="0" algn="ctr">
                        <a:buFont typeface="Arial" panose="020B0604020202020204" pitchFamily="34" charset="0"/>
                        <a:buNone/>
                      </a:pPr>
                      <a:r>
                        <a:rPr lang="en-US" sz="1100" b="1" dirty="0">
                          <a:solidFill>
                            <a:schemeClr val="bg1"/>
                          </a:solidFill>
                        </a:rPr>
                        <a:t>DTG + TDF/FTC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indent="0" algn="ctr">
                        <a:buFont typeface="Arial" panose="020B0604020202020204" pitchFamily="34" charset="0"/>
                        <a:buNone/>
                      </a:pPr>
                      <a:r>
                        <a:rPr lang="en-US" sz="1100" b="1" dirty="0">
                          <a:solidFill>
                            <a:schemeClr val="bg1"/>
                          </a:solidFill>
                        </a:rPr>
                        <a:t>642/717 (89.5)</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solidFill>
                          <a:schemeClr val="bg1"/>
                        </a:solidFill>
                      </a:endParaRP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 xmlns:a16="http://schemas.microsoft.com/office/drawing/2014/main" val="4009251687"/>
                  </a:ext>
                </a:extLst>
              </a:tr>
              <a:tr h="174811">
                <a:tc>
                  <a:txBody>
                    <a:bodyPr/>
                    <a:lstStyle/>
                    <a:p>
                      <a:pPr marL="0" indent="0" algn="ctr">
                        <a:buFont typeface="Arial" panose="020B0604020202020204" pitchFamily="34" charset="0"/>
                        <a:buNone/>
                      </a:pPr>
                      <a:r>
                        <a:rPr lang="en-US" sz="1100" b="1" dirty="0">
                          <a:solidFill>
                            <a:schemeClr val="bg1"/>
                          </a:solidFill>
                        </a:rPr>
                        <a:t>DTG + 3TC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692/716 (96.6)</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0.2 (−1.8, 2.2)</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002F5F"/>
                    </a:solidFill>
                  </a:tcPr>
                </a:tc>
                <a:extLst>
                  <a:ext uri="{0D108BD9-81ED-4DB2-BD59-A6C34878D82A}">
                    <a16:rowId xmlns="" xmlns:a16="http://schemas.microsoft.com/office/drawing/2014/main" val="2435266190"/>
                  </a:ext>
                </a:extLst>
              </a:tr>
              <a:tr h="174811">
                <a:tc>
                  <a:txBody>
                    <a:bodyPr/>
                    <a:lstStyle/>
                    <a:p>
                      <a:pPr marL="0" indent="0" algn="ctr">
                        <a:buFont typeface="Arial" panose="020B0604020202020204" pitchFamily="34" charset="0"/>
                        <a:buNone/>
                      </a:pPr>
                      <a:r>
                        <a:rPr lang="en-US" sz="1100" b="1" dirty="0">
                          <a:solidFill>
                            <a:schemeClr val="bg1"/>
                          </a:solidFill>
                        </a:rPr>
                        <a:t>DTG + TDF/FTC</a:t>
                      </a:r>
                    </a:p>
                  </a:txBody>
                  <a:tcPr marL="0" marR="0" marT="27432" marB="27432"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solidFill>
                            <a:schemeClr val="bg1"/>
                          </a:solidFill>
                        </a:rPr>
                        <a:t>691/717 (96.4)</a:t>
                      </a: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dirty="0">
                        <a:solidFill>
                          <a:schemeClr val="bg1"/>
                        </a:solidFill>
                      </a:endParaRPr>
                    </a:p>
                  </a:txBody>
                  <a:tcPr marL="0" marR="0" marT="27432" marB="27432"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6600"/>
                    </a:solidFill>
                  </a:tcPr>
                </a:tc>
                <a:extLst>
                  <a:ext uri="{0D108BD9-81ED-4DB2-BD59-A6C34878D82A}">
                    <a16:rowId xmlns="" xmlns:a16="http://schemas.microsoft.com/office/drawing/2014/main" val="503212012"/>
                  </a:ext>
                </a:extLst>
              </a:tr>
            </a:tbl>
          </a:graphicData>
        </a:graphic>
      </p:graphicFrame>
      <p:sp>
        <p:nvSpPr>
          <p:cNvPr id="76" name="TextBox 75">
            <a:extLst>
              <a:ext uri="{FF2B5EF4-FFF2-40B4-BE49-F238E27FC236}">
                <a16:creationId xmlns="" xmlns:a16="http://schemas.microsoft.com/office/drawing/2014/main" id="{DB7259FB-EE61-4784-B9E5-43F62857C31B}"/>
              </a:ext>
            </a:extLst>
          </p:cNvPr>
          <p:cNvSpPr txBox="1"/>
          <p:nvPr/>
        </p:nvSpPr>
        <p:spPr>
          <a:xfrm>
            <a:off x="3953409" y="3577316"/>
            <a:ext cx="874051" cy="200055"/>
          </a:xfrm>
          <a:prstGeom prst="rect">
            <a:avLst/>
          </a:prstGeom>
          <a:noFill/>
        </p:spPr>
        <p:txBody>
          <a:bodyPr wrap="square" lIns="0" tIns="0" rIns="0" bIns="0" rtlCol="0">
            <a:spAutoFit/>
          </a:bodyPr>
          <a:lstStyle/>
          <a:p>
            <a:pPr algn="r"/>
            <a:r>
              <a:rPr lang="en-US" sz="1300" b="1" dirty="0">
                <a:solidFill>
                  <a:schemeClr val="tx2"/>
                </a:solidFill>
                <a:latin typeface="+mj-lt"/>
                <a:cs typeface="Arial" panose="020B0604020202020204" pitchFamily="34" charset="0"/>
              </a:rPr>
              <a:t>Snapshot</a:t>
            </a:r>
          </a:p>
        </p:txBody>
      </p:sp>
      <p:sp>
        <p:nvSpPr>
          <p:cNvPr id="77" name="TextBox 76">
            <a:extLst>
              <a:ext uri="{FF2B5EF4-FFF2-40B4-BE49-F238E27FC236}">
                <a16:creationId xmlns="" xmlns:a16="http://schemas.microsoft.com/office/drawing/2014/main" id="{2CDE4B7D-383E-4983-91D9-E43728A22700}"/>
              </a:ext>
            </a:extLst>
          </p:cNvPr>
          <p:cNvSpPr txBox="1"/>
          <p:nvPr/>
        </p:nvSpPr>
        <p:spPr>
          <a:xfrm>
            <a:off x="3953409" y="4028977"/>
            <a:ext cx="874051" cy="200055"/>
          </a:xfrm>
          <a:prstGeom prst="rect">
            <a:avLst/>
          </a:prstGeom>
          <a:noFill/>
        </p:spPr>
        <p:txBody>
          <a:bodyPr wrap="square" lIns="0" tIns="0" rIns="0" bIns="0" rtlCol="0">
            <a:spAutoFit/>
          </a:bodyPr>
          <a:lstStyle/>
          <a:p>
            <a:pPr algn="r"/>
            <a:r>
              <a:rPr lang="en-US" sz="1300" b="1" dirty="0">
                <a:solidFill>
                  <a:schemeClr val="tx2"/>
                </a:solidFill>
                <a:latin typeface="+mj-lt"/>
                <a:cs typeface="Arial" panose="020B0604020202020204" pitchFamily="34" charset="0"/>
              </a:rPr>
              <a:t>TRDF</a:t>
            </a:r>
          </a:p>
        </p:txBody>
      </p:sp>
      <p:grpSp>
        <p:nvGrpSpPr>
          <p:cNvPr id="78" name="Group 77">
            <a:extLst>
              <a:ext uri="{FF2B5EF4-FFF2-40B4-BE49-F238E27FC236}">
                <a16:creationId xmlns="" xmlns:a16="http://schemas.microsoft.com/office/drawing/2014/main" id="{1505ACDB-EF38-452E-A1E0-B3262FDF3B45}"/>
              </a:ext>
            </a:extLst>
          </p:cNvPr>
          <p:cNvGrpSpPr/>
          <p:nvPr/>
        </p:nvGrpSpPr>
        <p:grpSpPr>
          <a:xfrm>
            <a:off x="2031485" y="4599841"/>
            <a:ext cx="8686798" cy="369835"/>
            <a:chOff x="2031485" y="4419614"/>
            <a:chExt cx="8686798" cy="369835"/>
          </a:xfrm>
        </p:grpSpPr>
        <p:sp>
          <p:nvSpPr>
            <p:cNvPr id="79" name="Freeform: Shape 47">
              <a:extLst>
                <a:ext uri="{FF2B5EF4-FFF2-40B4-BE49-F238E27FC236}">
                  <a16:creationId xmlns="" xmlns:a16="http://schemas.microsoft.com/office/drawing/2014/main" id="{F1E65A4F-69EB-4762-BF19-ED6685334849}"/>
                </a:ext>
              </a:extLst>
            </p:cNvPr>
            <p:cNvSpPr/>
            <p:nvPr/>
          </p:nvSpPr>
          <p:spPr>
            <a:xfrm>
              <a:off x="2098636"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 xmlns:a16="http://schemas.microsoft.com/office/drawing/2014/main" id="{F1C12DB8-AED0-48C5-A6AF-DFB2E22BC114}"/>
                </a:ext>
              </a:extLst>
            </p:cNvPr>
            <p:cNvSpPr txBox="1"/>
            <p:nvPr/>
          </p:nvSpPr>
          <p:spPr>
            <a:xfrm>
              <a:off x="2031485"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0</a:t>
              </a:r>
            </a:p>
          </p:txBody>
        </p:sp>
        <p:sp>
          <p:nvSpPr>
            <p:cNvPr id="81" name="Freeform: Shape 49">
              <a:extLst>
                <a:ext uri="{FF2B5EF4-FFF2-40B4-BE49-F238E27FC236}">
                  <a16:creationId xmlns="" xmlns:a16="http://schemas.microsoft.com/office/drawing/2014/main" id="{47FD6483-4B36-4D7F-9B07-4A722B823B94}"/>
                </a:ext>
              </a:extLst>
            </p:cNvPr>
            <p:cNvSpPr/>
            <p:nvPr/>
          </p:nvSpPr>
          <p:spPr>
            <a:xfrm>
              <a:off x="2455824"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 xmlns:a16="http://schemas.microsoft.com/office/drawing/2014/main" id="{39F26A77-1B43-4DD4-83E7-82E4911AEA27}"/>
                </a:ext>
              </a:extLst>
            </p:cNvPr>
            <p:cNvSpPr txBox="1"/>
            <p:nvPr/>
          </p:nvSpPr>
          <p:spPr>
            <a:xfrm>
              <a:off x="2388673"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4</a:t>
              </a:r>
            </a:p>
          </p:txBody>
        </p:sp>
        <p:sp>
          <p:nvSpPr>
            <p:cNvPr id="83" name="Freeform: Shape 51">
              <a:extLst>
                <a:ext uri="{FF2B5EF4-FFF2-40B4-BE49-F238E27FC236}">
                  <a16:creationId xmlns="" xmlns:a16="http://schemas.microsoft.com/office/drawing/2014/main" id="{C57C2DA1-2A4B-446E-AF97-1202E7C51A51}"/>
                </a:ext>
              </a:extLst>
            </p:cNvPr>
            <p:cNvSpPr/>
            <p:nvPr/>
          </p:nvSpPr>
          <p:spPr>
            <a:xfrm>
              <a:off x="2813011"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 xmlns:a16="http://schemas.microsoft.com/office/drawing/2014/main" id="{578D7F28-3B0F-4CA2-863B-0DFA0C8A1C90}"/>
                </a:ext>
              </a:extLst>
            </p:cNvPr>
            <p:cNvSpPr txBox="1"/>
            <p:nvPr/>
          </p:nvSpPr>
          <p:spPr>
            <a:xfrm>
              <a:off x="2745860"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8</a:t>
              </a:r>
            </a:p>
          </p:txBody>
        </p:sp>
        <p:sp>
          <p:nvSpPr>
            <p:cNvPr id="85" name="Freeform: Shape 53">
              <a:extLst>
                <a:ext uri="{FF2B5EF4-FFF2-40B4-BE49-F238E27FC236}">
                  <a16:creationId xmlns="" xmlns:a16="http://schemas.microsoft.com/office/drawing/2014/main" id="{C2312266-1944-4BFB-AA12-B59FB8C6A3DE}"/>
                </a:ext>
              </a:extLst>
            </p:cNvPr>
            <p:cNvSpPr/>
            <p:nvPr/>
          </p:nvSpPr>
          <p:spPr>
            <a:xfrm>
              <a:off x="3170199"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 xmlns:a16="http://schemas.microsoft.com/office/drawing/2014/main" id="{F90E3FFE-263C-4D18-A38E-F62287AB63B5}"/>
                </a:ext>
              </a:extLst>
            </p:cNvPr>
            <p:cNvSpPr txBox="1"/>
            <p:nvPr/>
          </p:nvSpPr>
          <p:spPr>
            <a:xfrm>
              <a:off x="3103048"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12</a:t>
              </a:r>
            </a:p>
          </p:txBody>
        </p:sp>
        <p:sp>
          <p:nvSpPr>
            <p:cNvPr id="87" name="Freeform: Shape 55">
              <a:extLst>
                <a:ext uri="{FF2B5EF4-FFF2-40B4-BE49-F238E27FC236}">
                  <a16:creationId xmlns="" xmlns:a16="http://schemas.microsoft.com/office/drawing/2014/main" id="{0F607BE9-6BB3-4EC3-8845-356EB91732C9}"/>
                </a:ext>
              </a:extLst>
            </p:cNvPr>
            <p:cNvSpPr/>
            <p:nvPr/>
          </p:nvSpPr>
          <p:spPr>
            <a:xfrm>
              <a:off x="3524529"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 xmlns:a16="http://schemas.microsoft.com/office/drawing/2014/main" id="{28A7AB59-188E-43D6-86D9-39681976A4DD}"/>
                </a:ext>
              </a:extLst>
            </p:cNvPr>
            <p:cNvSpPr txBox="1"/>
            <p:nvPr/>
          </p:nvSpPr>
          <p:spPr>
            <a:xfrm>
              <a:off x="3457378"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16</a:t>
              </a:r>
            </a:p>
          </p:txBody>
        </p:sp>
        <p:sp>
          <p:nvSpPr>
            <p:cNvPr id="89" name="Freeform: Shape 57">
              <a:extLst>
                <a:ext uri="{FF2B5EF4-FFF2-40B4-BE49-F238E27FC236}">
                  <a16:creationId xmlns="" xmlns:a16="http://schemas.microsoft.com/office/drawing/2014/main" id="{1E03D52A-84BD-4842-B73E-63FA325F8946}"/>
                </a:ext>
              </a:extLst>
            </p:cNvPr>
            <p:cNvSpPr/>
            <p:nvPr/>
          </p:nvSpPr>
          <p:spPr>
            <a:xfrm>
              <a:off x="4241761"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 xmlns:a16="http://schemas.microsoft.com/office/drawing/2014/main" id="{1413B4C5-DA7D-4A68-9E49-50A6DFB8E2B1}"/>
                </a:ext>
              </a:extLst>
            </p:cNvPr>
            <p:cNvSpPr txBox="1"/>
            <p:nvPr/>
          </p:nvSpPr>
          <p:spPr>
            <a:xfrm>
              <a:off x="4174610"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24</a:t>
              </a:r>
            </a:p>
          </p:txBody>
        </p:sp>
        <p:sp>
          <p:nvSpPr>
            <p:cNvPr id="91" name="Freeform: Shape 59">
              <a:extLst>
                <a:ext uri="{FF2B5EF4-FFF2-40B4-BE49-F238E27FC236}">
                  <a16:creationId xmlns="" xmlns:a16="http://schemas.microsoft.com/office/drawing/2014/main" id="{FA150B5F-3946-4CC0-891C-D9DEB3D72113}"/>
                </a:ext>
              </a:extLst>
            </p:cNvPr>
            <p:cNvSpPr/>
            <p:nvPr/>
          </p:nvSpPr>
          <p:spPr>
            <a:xfrm>
              <a:off x="5310466"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a:extLst>
                <a:ext uri="{FF2B5EF4-FFF2-40B4-BE49-F238E27FC236}">
                  <a16:creationId xmlns="" xmlns:a16="http://schemas.microsoft.com/office/drawing/2014/main" id="{6AE6D59A-C3CF-46EA-941B-B72BA509A400}"/>
                </a:ext>
              </a:extLst>
            </p:cNvPr>
            <p:cNvSpPr txBox="1"/>
            <p:nvPr/>
          </p:nvSpPr>
          <p:spPr>
            <a:xfrm>
              <a:off x="5243315"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36</a:t>
              </a:r>
            </a:p>
          </p:txBody>
        </p:sp>
        <p:sp>
          <p:nvSpPr>
            <p:cNvPr id="93" name="Freeform: Shape 65">
              <a:extLst>
                <a:ext uri="{FF2B5EF4-FFF2-40B4-BE49-F238E27FC236}">
                  <a16:creationId xmlns="" xmlns:a16="http://schemas.microsoft.com/office/drawing/2014/main" id="{8ACDB56B-6184-457A-99DC-12E04A1AD386}"/>
                </a:ext>
              </a:extLst>
            </p:cNvPr>
            <p:cNvSpPr/>
            <p:nvPr/>
          </p:nvSpPr>
          <p:spPr>
            <a:xfrm>
              <a:off x="6376313"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 xmlns:a16="http://schemas.microsoft.com/office/drawing/2014/main" id="{4F24A7AF-58FC-4DF9-B5F2-A22CA915E29A}"/>
                </a:ext>
              </a:extLst>
            </p:cNvPr>
            <p:cNvSpPr txBox="1"/>
            <p:nvPr/>
          </p:nvSpPr>
          <p:spPr>
            <a:xfrm>
              <a:off x="6309162"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48</a:t>
              </a:r>
            </a:p>
          </p:txBody>
        </p:sp>
        <p:sp>
          <p:nvSpPr>
            <p:cNvPr id="95" name="Freeform: Shape 67">
              <a:extLst>
                <a:ext uri="{FF2B5EF4-FFF2-40B4-BE49-F238E27FC236}">
                  <a16:creationId xmlns="" xmlns:a16="http://schemas.microsoft.com/office/drawing/2014/main" id="{BF52F6C6-809D-4079-A8DF-15F05F3435A5}"/>
                </a:ext>
              </a:extLst>
            </p:cNvPr>
            <p:cNvSpPr/>
            <p:nvPr/>
          </p:nvSpPr>
          <p:spPr>
            <a:xfrm>
              <a:off x="7447875"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 xmlns:a16="http://schemas.microsoft.com/office/drawing/2014/main" id="{59B1F75D-51D2-486F-80BC-95A2DCAB7D4C}"/>
                </a:ext>
              </a:extLst>
            </p:cNvPr>
            <p:cNvSpPr txBox="1"/>
            <p:nvPr/>
          </p:nvSpPr>
          <p:spPr>
            <a:xfrm>
              <a:off x="7380724"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60</a:t>
              </a:r>
            </a:p>
          </p:txBody>
        </p:sp>
        <p:sp>
          <p:nvSpPr>
            <p:cNvPr id="97" name="Freeform: Shape 69">
              <a:extLst>
                <a:ext uri="{FF2B5EF4-FFF2-40B4-BE49-F238E27FC236}">
                  <a16:creationId xmlns="" xmlns:a16="http://schemas.microsoft.com/office/drawing/2014/main" id="{6FF922ED-032C-41D9-BD25-8A7AEDB520F1}"/>
                </a:ext>
              </a:extLst>
            </p:cNvPr>
            <p:cNvSpPr/>
            <p:nvPr/>
          </p:nvSpPr>
          <p:spPr>
            <a:xfrm>
              <a:off x="8513723"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TextBox 97">
              <a:extLst>
                <a:ext uri="{FF2B5EF4-FFF2-40B4-BE49-F238E27FC236}">
                  <a16:creationId xmlns="" xmlns:a16="http://schemas.microsoft.com/office/drawing/2014/main" id="{BAFB67CE-257A-4FDB-800A-D54512C42177}"/>
                </a:ext>
              </a:extLst>
            </p:cNvPr>
            <p:cNvSpPr txBox="1"/>
            <p:nvPr/>
          </p:nvSpPr>
          <p:spPr>
            <a:xfrm>
              <a:off x="8446572"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72</a:t>
              </a:r>
            </a:p>
          </p:txBody>
        </p:sp>
        <p:sp>
          <p:nvSpPr>
            <p:cNvPr id="99" name="Freeform: Shape 71">
              <a:extLst>
                <a:ext uri="{FF2B5EF4-FFF2-40B4-BE49-F238E27FC236}">
                  <a16:creationId xmlns="" xmlns:a16="http://schemas.microsoft.com/office/drawing/2014/main" id="{37E04EFB-CD9F-4B3E-A188-828DD19D4B72}"/>
                </a:ext>
              </a:extLst>
            </p:cNvPr>
            <p:cNvSpPr/>
            <p:nvPr/>
          </p:nvSpPr>
          <p:spPr>
            <a:xfrm>
              <a:off x="9585285"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 xmlns:a16="http://schemas.microsoft.com/office/drawing/2014/main" id="{10A8F0A4-E0E1-4B6E-B583-F1F134D6FBE5}"/>
                </a:ext>
              </a:extLst>
            </p:cNvPr>
            <p:cNvSpPr txBox="1"/>
            <p:nvPr/>
          </p:nvSpPr>
          <p:spPr>
            <a:xfrm>
              <a:off x="9518134"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84</a:t>
              </a:r>
            </a:p>
          </p:txBody>
        </p:sp>
        <p:sp>
          <p:nvSpPr>
            <p:cNvPr id="101" name="Freeform: Shape 73">
              <a:extLst>
                <a:ext uri="{FF2B5EF4-FFF2-40B4-BE49-F238E27FC236}">
                  <a16:creationId xmlns="" xmlns:a16="http://schemas.microsoft.com/office/drawing/2014/main" id="{0DD8F3D6-E41A-4172-9DD9-20044207CF8B}"/>
                </a:ext>
              </a:extLst>
            </p:cNvPr>
            <p:cNvSpPr/>
            <p:nvPr/>
          </p:nvSpPr>
          <p:spPr>
            <a:xfrm>
              <a:off x="10651132" y="4419614"/>
              <a:ext cx="0" cy="54864"/>
            </a:xfrm>
            <a:custGeom>
              <a:avLst/>
              <a:gdLst>
                <a:gd name="connsiteX0" fmla="*/ 0 w 0"/>
                <a:gd name="connsiteY0" fmla="*/ 0 h 106586"/>
                <a:gd name="connsiteX1" fmla="*/ 0 w 0"/>
                <a:gd name="connsiteY1" fmla="*/ 106586 h 106586"/>
              </a:gdLst>
              <a:ahLst/>
              <a:cxnLst>
                <a:cxn ang="0">
                  <a:pos x="connsiteX0" y="connsiteY0"/>
                </a:cxn>
                <a:cxn ang="0">
                  <a:pos x="connsiteX1" y="connsiteY1"/>
                </a:cxn>
              </a:cxnLst>
              <a:rect l="l" t="t" r="r" b="b"/>
              <a:pathLst>
                <a:path h="106586">
                  <a:moveTo>
                    <a:pt x="0" y="0"/>
                  </a:moveTo>
                  <a:lnTo>
                    <a:pt x="0" y="106586"/>
                  </a:ln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Box 101">
              <a:extLst>
                <a:ext uri="{FF2B5EF4-FFF2-40B4-BE49-F238E27FC236}">
                  <a16:creationId xmlns="" xmlns:a16="http://schemas.microsoft.com/office/drawing/2014/main" id="{CAC064FB-9F3B-4ACE-8E8C-EAF61C7B6861}"/>
                </a:ext>
              </a:extLst>
            </p:cNvPr>
            <p:cNvSpPr txBox="1"/>
            <p:nvPr/>
          </p:nvSpPr>
          <p:spPr>
            <a:xfrm>
              <a:off x="10583981" y="4506296"/>
              <a:ext cx="134302" cy="283153"/>
            </a:xfrm>
            <a:prstGeom prst="rect">
              <a:avLst/>
            </a:prstGeom>
            <a:noFill/>
          </p:spPr>
          <p:txBody>
            <a:bodyPr wrap="none" lIns="0" tIns="0" rIns="0" bIns="0" rtlCol="0">
              <a:noAutofit/>
            </a:bodyPr>
            <a:lstStyle/>
            <a:p>
              <a:pPr algn="ctr"/>
              <a:r>
                <a:rPr lang="en-US" sz="1400" dirty="0">
                  <a:solidFill>
                    <a:schemeClr val="tx2"/>
                  </a:solidFill>
                  <a:latin typeface="Arial" panose="020B0604020202020204" pitchFamily="34" charset="0"/>
                  <a:cs typeface="Arial" panose="020B0604020202020204" pitchFamily="34" charset="0"/>
                </a:rPr>
                <a:t>96</a:t>
              </a:r>
            </a:p>
          </p:txBody>
        </p:sp>
      </p:grpSp>
      <p:sp>
        <p:nvSpPr>
          <p:cNvPr id="103" name="Title 102"/>
          <p:cNvSpPr>
            <a:spLocks noGrp="1"/>
          </p:cNvSpPr>
          <p:nvPr>
            <p:ph type="title"/>
          </p:nvPr>
        </p:nvSpPr>
        <p:spPr/>
        <p:txBody>
          <a:bodyPr>
            <a:noAutofit/>
          </a:bodyPr>
          <a:lstStyle/>
          <a:p>
            <a:r>
              <a:rPr lang="en-US" dirty="0" smtClean="0">
                <a:latin typeface="+mj-lt"/>
              </a:rPr>
              <a:t>GEMINI: DTG+3TC non-inferior to TDF/FTC+DTG </a:t>
            </a:r>
            <a:r>
              <a:rPr lang="en-US" sz="3200" dirty="0" smtClean="0">
                <a:latin typeface="+mj-lt"/>
              </a:rPr>
              <a:t>snapshot VL&lt;50 at W96</a:t>
            </a:r>
            <a:endParaRPr lang="en-US" sz="3200" dirty="0">
              <a:latin typeface="+mj-lt"/>
            </a:endParaRPr>
          </a:p>
        </p:txBody>
      </p:sp>
      <p:sp>
        <p:nvSpPr>
          <p:cNvPr id="105" name="Rectangle 104"/>
          <p:cNvSpPr/>
          <p:nvPr/>
        </p:nvSpPr>
        <p:spPr>
          <a:xfrm>
            <a:off x="3965597" y="2074025"/>
            <a:ext cx="4260807" cy="2257553"/>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No emergent resistance</a:t>
            </a:r>
            <a:endParaRPr lang="en-US" sz="2800" dirty="0"/>
          </a:p>
        </p:txBody>
      </p:sp>
    </p:spTree>
    <p:extLst>
      <p:ext uri="{BB962C8B-B14F-4D97-AF65-F5344CB8AC3E}">
        <p14:creationId xmlns:p14="http://schemas.microsoft.com/office/powerpoint/2010/main" val="2499629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xmlns="" id="{4E47E3ED-9C4E-4D44-8A95-8822542FEED5}"/>
              </a:ext>
            </a:extLst>
          </p:cNvPr>
          <p:cNvSpPr txBox="1">
            <a:spLocks/>
          </p:cNvSpPr>
          <p:nvPr/>
        </p:nvSpPr>
        <p:spPr>
          <a:xfrm>
            <a:off x="0" y="6637713"/>
            <a:ext cx="10871200" cy="1825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1000" dirty="0" smtClean="0"/>
              <a:t>van </a:t>
            </a:r>
            <a:r>
              <a:rPr lang="en-US" altLang="en-US" sz="1000" dirty="0" err="1" smtClean="0"/>
              <a:t>Wyk</a:t>
            </a:r>
            <a:r>
              <a:rPr lang="en-US" altLang="en-US" sz="1000" dirty="0" smtClean="0"/>
              <a:t> et al. IAS 2019; Mexico City, Mexico. Slides </a:t>
            </a:r>
            <a:r>
              <a:rPr lang="en-US" sz="1000" dirty="0" smtClean="0"/>
              <a:t>WEAB0403LB</a:t>
            </a:r>
            <a:r>
              <a:rPr lang="en-US" altLang="en-US" sz="1000" dirty="0" smtClean="0"/>
              <a:t>.</a:t>
            </a:r>
            <a:endParaRPr lang="en-US" altLang="en-US" sz="1000" dirty="0"/>
          </a:p>
        </p:txBody>
      </p:sp>
      <p:sp>
        <p:nvSpPr>
          <p:cNvPr id="7" name="Title 5"/>
          <p:cNvSpPr>
            <a:spLocks noGrp="1"/>
          </p:cNvSpPr>
          <p:nvPr>
            <p:ph type="title"/>
          </p:nvPr>
        </p:nvSpPr>
        <p:spPr>
          <a:xfrm>
            <a:off x="750459" y="274639"/>
            <a:ext cx="10691084" cy="1143000"/>
          </a:xfrm>
        </p:spPr>
        <p:txBody>
          <a:bodyPr>
            <a:noAutofit/>
          </a:bodyPr>
          <a:lstStyle/>
          <a:p>
            <a:r>
              <a:rPr lang="en-US" altLang="en-US" dirty="0" smtClean="0">
                <a:latin typeface="+mj-lt"/>
              </a:rPr>
              <a:t>TANGO: DTG</a:t>
            </a:r>
            <a:r>
              <a:rPr lang="en-US" altLang="en-US" dirty="0">
                <a:latin typeface="+mj-lt"/>
              </a:rPr>
              <a:t>/3TC </a:t>
            </a:r>
            <a:r>
              <a:rPr lang="en-US" altLang="en-US" dirty="0" smtClean="0">
                <a:latin typeface="+mj-lt"/>
              </a:rPr>
              <a:t>non-inferior to TAF 3DR at W48</a:t>
            </a:r>
            <a:endParaRPr lang="en-US" dirty="0">
              <a:latin typeface="+mj-lt"/>
            </a:endParaRPr>
          </a:p>
        </p:txBody>
      </p:sp>
      <p:sp>
        <p:nvSpPr>
          <p:cNvPr id="8" name="Text Placeholder 12">
            <a:extLst>
              <a:ext uri="{FF2B5EF4-FFF2-40B4-BE49-F238E27FC236}">
                <a16:creationId xmlns:a16="http://schemas.microsoft.com/office/drawing/2014/main" xmlns="" id="{6DBE616C-B33D-4FE7-BD3E-27CC7A1525B1}"/>
              </a:ext>
            </a:extLst>
          </p:cNvPr>
          <p:cNvSpPr txBox="1">
            <a:spLocks/>
          </p:cNvSpPr>
          <p:nvPr/>
        </p:nvSpPr>
        <p:spPr>
          <a:xfrm>
            <a:off x="1047750" y="5862638"/>
            <a:ext cx="11144250" cy="3651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383333"/>
                </a:solidFill>
                <a:latin typeface="+mj-lt"/>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mj-lt"/>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mj-lt"/>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mj-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ja-JP" sz="1100" baseline="30000" smtClean="0"/>
              <a:t>a</a:t>
            </a:r>
            <a:r>
              <a:rPr lang="en-US" altLang="ja-JP" sz="1100" smtClean="0"/>
              <a:t>Primary endpoint (Snapshot virologic non-response, ITT-E). </a:t>
            </a:r>
            <a:r>
              <a:rPr lang="en-US" altLang="ja-JP" sz="1100" baseline="30000" smtClean="0"/>
              <a:t>b</a:t>
            </a:r>
            <a:r>
              <a:rPr lang="en-US" altLang="ja-JP" sz="1100" smtClean="0"/>
              <a:t>Based on Cochran-Mantel-Haenszel stratified analysis adjusting for </a:t>
            </a:r>
            <a:r>
              <a:rPr lang="en-US" altLang="en-US" sz="1100" smtClean="0"/>
              <a:t>baseline third agent class</a:t>
            </a:r>
            <a:r>
              <a:rPr lang="en-US" altLang="ja-JP" sz="1100" smtClean="0"/>
              <a:t>.</a:t>
            </a:r>
            <a:endParaRPr lang="en-US" altLang="ja-JP" sz="1100" dirty="0"/>
          </a:p>
        </p:txBody>
      </p:sp>
      <p:sp>
        <p:nvSpPr>
          <p:cNvPr id="9" name="Text Placeholder 11">
            <a:extLst>
              <a:ext uri="{FF2B5EF4-FFF2-40B4-BE49-F238E27FC236}">
                <a16:creationId xmlns:a16="http://schemas.microsoft.com/office/drawing/2014/main" xmlns="" id="{89C81314-1AF4-4274-A757-D348A0A07C45}"/>
              </a:ext>
            </a:extLst>
          </p:cNvPr>
          <p:cNvSpPr txBox="1">
            <a:spLocks/>
          </p:cNvSpPr>
          <p:nvPr/>
        </p:nvSpPr>
        <p:spPr>
          <a:xfrm>
            <a:off x="706850" y="5350913"/>
            <a:ext cx="11075988" cy="660556"/>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Raleway" panose="020B0503030101060003" pitchFamily="34" charset="0"/>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400" kern="1200">
                <a:solidFill>
                  <a:srgbClr val="071D49"/>
                </a:solidFill>
                <a:latin typeface="Raleway" panose="020B0503030101060003" pitchFamily="34" charset="0"/>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1100" kern="1200">
                <a:solidFill>
                  <a:srgbClr val="071D49"/>
                </a:solidFill>
                <a:latin typeface="Raleway" panose="020B0503030101060003" pitchFamily="34" charset="0"/>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Arial" panose="020B0604020202020204" pitchFamily="34" charset="0"/>
              <a:buChar char="•"/>
              <a:defRPr sz="850" kern="1200">
                <a:solidFill>
                  <a:srgbClr val="071D49"/>
                </a:solidFill>
                <a:latin typeface="Raleway" panose="020B0503030101060003" pitchFamily="34" charset="0"/>
                <a:ea typeface="+mn-ea"/>
                <a:cs typeface="+mn-cs"/>
              </a:defRPr>
            </a:lvl4pPr>
            <a:lvl5pPr marL="0" indent="0" algn="l" defTabSz="914400" rtl="0" eaLnBrk="1" latinLnBrk="0" hangingPunct="1">
              <a:lnSpc>
                <a:spcPct val="100000"/>
              </a:lnSpc>
              <a:spcBef>
                <a:spcPts val="0"/>
              </a:spcBef>
              <a:spcAft>
                <a:spcPts val="2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In the per-protocol population, 0/352 participants in the DTG/3TC group and 2/358 participants in the TAF-based regimen group had HIV-1 RNA ≥50 c/mL at Week 48 (adjusted difference, −0.6; 95% CI, −1.3 to 0.2)</a:t>
            </a:r>
            <a:r>
              <a:rPr lang="en-GB" sz="1050" baseline="30000" dirty="0"/>
              <a:t> </a:t>
            </a:r>
            <a:r>
              <a:rPr lang="en-GB" sz="1600" baseline="30000" dirty="0"/>
              <a:t>b</a:t>
            </a:r>
            <a:endParaRPr lang="en-US" sz="1600" baseline="30000" dirty="0"/>
          </a:p>
        </p:txBody>
      </p:sp>
      <p:graphicFrame>
        <p:nvGraphicFramePr>
          <p:cNvPr id="10" name="Chart 10">
            <a:extLst>
              <a:ext uri="{FF2B5EF4-FFF2-40B4-BE49-F238E27FC236}">
                <a16:creationId xmlns:a16="http://schemas.microsoft.com/office/drawing/2014/main" xmlns="" id="{4D2C758A-4112-42AC-989B-5032FD3114E6}"/>
              </a:ext>
            </a:extLst>
          </p:cNvPr>
          <p:cNvGraphicFramePr>
            <a:graphicFrameLocks/>
          </p:cNvGraphicFramePr>
          <p:nvPr>
            <p:extLst>
              <p:ext uri="{D42A27DB-BD31-4B8C-83A1-F6EECF244321}">
                <p14:modId xmlns:p14="http://schemas.microsoft.com/office/powerpoint/2010/main" val="1064277317"/>
              </p:ext>
            </p:extLst>
          </p:nvPr>
        </p:nvGraphicFramePr>
        <p:xfrm>
          <a:off x="561208" y="1874754"/>
          <a:ext cx="6176139" cy="3103494"/>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0">
            <a:extLst>
              <a:ext uri="{FF2B5EF4-FFF2-40B4-BE49-F238E27FC236}">
                <a16:creationId xmlns:a16="http://schemas.microsoft.com/office/drawing/2014/main" xmlns="" id="{E51F0C07-252B-4E8F-9FFB-4A8A435E390B}"/>
              </a:ext>
            </a:extLst>
          </p:cNvPr>
          <p:cNvSpPr/>
          <p:nvPr/>
        </p:nvSpPr>
        <p:spPr>
          <a:xfrm>
            <a:off x="743905" y="1392924"/>
            <a:ext cx="5918206" cy="311214"/>
          </a:xfrm>
          <a:prstGeom prst="rect">
            <a:avLst/>
          </a:prstGeom>
          <a:solidFill>
            <a:srgbClr val="002F5F"/>
          </a:solidFill>
          <a:ln w="25400" cap="flat" cmpd="sng" algn="ctr">
            <a:noFill/>
            <a:prstDash val="solid"/>
          </a:ln>
          <a:effectLst/>
        </p:spPr>
        <p:txBody>
          <a:bodyPr tIns="90000" bIns="90000" anchor="ctr"/>
          <a:lstStyle/>
          <a:p>
            <a:pPr marL="0" lvl="1" algn="ctr" eaLnBrk="0" fontAlgn="base" hangingPunct="0">
              <a:spcBef>
                <a:spcPct val="0"/>
              </a:spcBef>
              <a:spcAft>
                <a:spcPct val="0"/>
              </a:spcAft>
              <a:defRPr/>
            </a:pPr>
            <a:r>
              <a:rPr lang="en-GB" sz="1400" b="1" kern="0" dirty="0">
                <a:solidFill>
                  <a:prstClr val="white"/>
                </a:solidFill>
                <a:latin typeface="Arial" panose="020B0604020202020204" pitchFamily="34" charset="0"/>
                <a:cs typeface="Arial" panose="020B0604020202020204" pitchFamily="34" charset="0"/>
              </a:rPr>
              <a:t>Virologic outcomes</a:t>
            </a:r>
          </a:p>
        </p:txBody>
      </p:sp>
      <p:sp>
        <p:nvSpPr>
          <p:cNvPr id="12" name="Rectangle 11">
            <a:extLst>
              <a:ext uri="{FF2B5EF4-FFF2-40B4-BE49-F238E27FC236}">
                <a16:creationId xmlns:a16="http://schemas.microsoft.com/office/drawing/2014/main" xmlns="" id="{D504CE18-F7F9-49C7-9726-C63D7744C1F9}"/>
              </a:ext>
            </a:extLst>
          </p:cNvPr>
          <p:cNvSpPr/>
          <p:nvPr/>
        </p:nvSpPr>
        <p:spPr>
          <a:xfrm>
            <a:off x="6957050" y="1392924"/>
            <a:ext cx="4683756" cy="311214"/>
          </a:xfrm>
          <a:prstGeom prst="rect">
            <a:avLst/>
          </a:prstGeom>
          <a:solidFill>
            <a:srgbClr val="002F5F"/>
          </a:solidFill>
          <a:ln w="25400" cap="flat" cmpd="sng" algn="ctr">
            <a:noFill/>
            <a:prstDash val="solid"/>
          </a:ln>
          <a:effectLst/>
        </p:spPr>
        <p:txBody>
          <a:bodyPr tIns="90000" bIns="90000" anchor="ctr"/>
          <a:lstStyle/>
          <a:p>
            <a:pPr marL="0" lvl="1" algn="ctr" eaLnBrk="0" fontAlgn="base" hangingPunct="0">
              <a:spcBef>
                <a:spcPct val="0"/>
              </a:spcBef>
              <a:spcAft>
                <a:spcPct val="0"/>
              </a:spcAft>
              <a:defRPr/>
            </a:pPr>
            <a:r>
              <a:rPr lang="en-GB" sz="1400" b="1" kern="0" dirty="0">
                <a:solidFill>
                  <a:prstClr val="white"/>
                </a:solidFill>
                <a:latin typeface="Arial" panose="020B0604020202020204" pitchFamily="34" charset="0"/>
                <a:cs typeface="Arial" panose="020B0604020202020204" pitchFamily="34" charset="0"/>
              </a:rPr>
              <a:t>Adjusted treatment difference (95% CI)</a:t>
            </a:r>
            <a:r>
              <a:rPr lang="en-GB" sz="1400" b="1" kern="0" baseline="30000" dirty="0">
                <a:solidFill>
                  <a:prstClr val="white"/>
                </a:solidFill>
                <a:latin typeface="Arial" panose="020B0604020202020204" pitchFamily="34" charset="0"/>
                <a:cs typeface="Arial" panose="020B0604020202020204" pitchFamily="34" charset="0"/>
              </a:rPr>
              <a:t>b</a:t>
            </a:r>
          </a:p>
        </p:txBody>
      </p:sp>
      <p:graphicFrame>
        <p:nvGraphicFramePr>
          <p:cNvPr id="13" name="Chart 12">
            <a:extLst>
              <a:ext uri="{FF2B5EF4-FFF2-40B4-BE49-F238E27FC236}">
                <a16:creationId xmlns:a16="http://schemas.microsoft.com/office/drawing/2014/main" xmlns="" id="{D0DE6460-3524-4A9D-808E-DDCB78008AA8}"/>
              </a:ext>
            </a:extLst>
          </p:cNvPr>
          <p:cNvGraphicFramePr/>
          <p:nvPr>
            <p:extLst>
              <p:ext uri="{D42A27DB-BD31-4B8C-83A1-F6EECF244321}">
                <p14:modId xmlns:p14="http://schemas.microsoft.com/office/powerpoint/2010/main" val="822733778"/>
              </p:ext>
            </p:extLst>
          </p:nvPr>
        </p:nvGraphicFramePr>
        <p:xfrm>
          <a:off x="6682643" y="3326222"/>
          <a:ext cx="3985971" cy="1739189"/>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Straight Connector 13">
            <a:extLst>
              <a:ext uri="{FF2B5EF4-FFF2-40B4-BE49-F238E27FC236}">
                <a16:creationId xmlns:a16="http://schemas.microsoft.com/office/drawing/2014/main" xmlns="" id="{314EF728-8D18-47BC-BB88-751A3FDF7C9E}"/>
              </a:ext>
            </a:extLst>
          </p:cNvPr>
          <p:cNvCxnSpPr>
            <a:cxnSpLocks/>
          </p:cNvCxnSpPr>
          <p:nvPr/>
        </p:nvCxnSpPr>
        <p:spPr bwMode="auto">
          <a:xfrm>
            <a:off x="7238574" y="3688323"/>
            <a:ext cx="0" cy="829905"/>
          </a:xfrm>
          <a:prstGeom prst="line">
            <a:avLst/>
          </a:prstGeom>
          <a:noFill/>
          <a:ln w="15875" cap="flat" cmpd="sng" algn="ctr">
            <a:solidFill>
              <a:schemeClr val="tx2"/>
            </a:solidFill>
            <a:prstDash val="sysDash"/>
          </a:ln>
          <a:effectLst/>
        </p:spPr>
      </p:cxnSp>
      <p:sp>
        <p:nvSpPr>
          <p:cNvPr id="15" name="Content Placeholder 1">
            <a:extLst>
              <a:ext uri="{FF2B5EF4-FFF2-40B4-BE49-F238E27FC236}">
                <a16:creationId xmlns:a16="http://schemas.microsoft.com/office/drawing/2014/main" xmlns="" id="{A8DDD653-D2A2-48C3-8316-7ACC8D3355D0}"/>
              </a:ext>
            </a:extLst>
          </p:cNvPr>
          <p:cNvSpPr txBox="1">
            <a:spLocks/>
          </p:cNvSpPr>
          <p:nvPr/>
        </p:nvSpPr>
        <p:spPr>
          <a:xfrm>
            <a:off x="7165442" y="4753401"/>
            <a:ext cx="3394179" cy="288299"/>
          </a:xfrm>
          <a:prstGeom prst="rect">
            <a:avLst/>
          </a:prstGeom>
        </p:spPr>
        <p:txBody>
          <a:bodyPr/>
          <a:lstStyle>
            <a:lvl1pPr marL="190500" indent="-190500" algn="l" rtl="0" eaLnBrk="0" fontAlgn="base" hangingPunct="0">
              <a:spcBef>
                <a:spcPct val="0"/>
              </a:spcBef>
              <a:spcAft>
                <a:spcPts val="500"/>
              </a:spcAft>
              <a:buClr>
                <a:srgbClr val="E31836"/>
              </a:buClr>
              <a:buSzPct val="115000"/>
              <a:buFont typeface="Arial" charset="0"/>
              <a:buChar char="•"/>
              <a:defRPr sz="22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914400" rtl="0" eaLnBrk="0" fontAlgn="base" latinLnBrk="0" hangingPunct="0">
              <a:lnSpc>
                <a:spcPct val="100000"/>
              </a:lnSpc>
              <a:spcBef>
                <a:spcPct val="0"/>
              </a:spcBef>
              <a:spcAft>
                <a:spcPts val="500"/>
              </a:spcAft>
              <a:buClr>
                <a:srgbClr val="C00000"/>
              </a:buClr>
              <a:buSzPct val="115000"/>
              <a:buFont typeface="Arial" charset="0"/>
              <a:buNone/>
              <a:tabLst/>
              <a:defRPr/>
            </a:pPr>
            <a:r>
              <a:rPr kumimoji="0" lang="en-GB"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Difference, %</a:t>
            </a:r>
            <a:endParaRPr kumimoji="0" lang="en-US" sz="1400" b="0" i="0" u="none" strike="noStrike" kern="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graphicFrame>
        <p:nvGraphicFramePr>
          <p:cNvPr id="16" name="Chart 15">
            <a:extLst>
              <a:ext uri="{FF2B5EF4-FFF2-40B4-BE49-F238E27FC236}">
                <a16:creationId xmlns:a16="http://schemas.microsoft.com/office/drawing/2014/main" xmlns="" id="{45F90482-660D-4045-A8C4-C231C09A430A}"/>
              </a:ext>
            </a:extLst>
          </p:cNvPr>
          <p:cNvGraphicFramePr/>
          <p:nvPr>
            <p:extLst>
              <p:ext uri="{D42A27DB-BD31-4B8C-83A1-F6EECF244321}">
                <p14:modId xmlns:p14="http://schemas.microsoft.com/office/powerpoint/2010/main" val="2088613474"/>
              </p:ext>
            </p:extLst>
          </p:nvPr>
        </p:nvGraphicFramePr>
        <p:xfrm>
          <a:off x="6652481" y="2032169"/>
          <a:ext cx="3985971" cy="1329137"/>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xmlns="" id="{DCE850D5-9EB9-4D81-9B00-D3E9910A18FE}"/>
              </a:ext>
            </a:extLst>
          </p:cNvPr>
          <p:cNvCxnSpPr>
            <a:cxnSpLocks/>
          </p:cNvCxnSpPr>
          <p:nvPr/>
        </p:nvCxnSpPr>
        <p:spPr bwMode="auto">
          <a:xfrm>
            <a:off x="9642616" y="2300222"/>
            <a:ext cx="0" cy="829905"/>
          </a:xfrm>
          <a:prstGeom prst="line">
            <a:avLst/>
          </a:prstGeom>
          <a:noFill/>
          <a:ln w="15875" cap="flat" cmpd="sng" algn="ctr">
            <a:solidFill>
              <a:srgbClr val="44546A"/>
            </a:solidFill>
            <a:prstDash val="sysDash"/>
          </a:ln>
          <a:effectLst/>
        </p:spPr>
      </p:cxnSp>
      <p:sp>
        <p:nvSpPr>
          <p:cNvPr id="18" name="Down Arrow 11">
            <a:extLst>
              <a:ext uri="{FF2B5EF4-FFF2-40B4-BE49-F238E27FC236}">
                <a16:creationId xmlns:a16="http://schemas.microsoft.com/office/drawing/2014/main" xmlns="" id="{3308BB8C-3552-4E1F-BBCB-D36A4A5D7925}"/>
              </a:ext>
            </a:extLst>
          </p:cNvPr>
          <p:cNvSpPr/>
          <p:nvPr/>
        </p:nvSpPr>
        <p:spPr>
          <a:xfrm rot="5400000">
            <a:off x="7830893" y="1187986"/>
            <a:ext cx="414952" cy="1606691"/>
          </a:xfrm>
          <a:prstGeom prst="downArrow">
            <a:avLst/>
          </a:prstGeom>
          <a:solidFill>
            <a:srgbClr val="002F5F"/>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19" name="Down Arrow 10">
            <a:extLst>
              <a:ext uri="{FF2B5EF4-FFF2-40B4-BE49-F238E27FC236}">
                <a16:creationId xmlns:a16="http://schemas.microsoft.com/office/drawing/2014/main" xmlns="" id="{89FF8FBE-E256-49E7-AB44-A893846268EA}"/>
              </a:ext>
            </a:extLst>
          </p:cNvPr>
          <p:cNvSpPr/>
          <p:nvPr/>
        </p:nvSpPr>
        <p:spPr>
          <a:xfrm rot="16200000">
            <a:off x="9456386" y="1167593"/>
            <a:ext cx="414952" cy="1644293"/>
          </a:xfrm>
          <a:prstGeom prst="downArrow">
            <a:avLst/>
          </a:prstGeom>
          <a:solidFill>
            <a:srgbClr val="FF66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0" name="TextBox 24">
            <a:extLst>
              <a:ext uri="{FF2B5EF4-FFF2-40B4-BE49-F238E27FC236}">
                <a16:creationId xmlns:a16="http://schemas.microsoft.com/office/drawing/2014/main" xmlns="" id="{C29840B1-8B0A-48DB-B10C-DEE91033124B}"/>
              </a:ext>
            </a:extLst>
          </p:cNvPr>
          <p:cNvSpPr txBox="1">
            <a:spLocks noChangeArrowheads="1"/>
          </p:cNvSpPr>
          <p:nvPr/>
        </p:nvSpPr>
        <p:spPr bwMode="auto">
          <a:xfrm>
            <a:off x="8841714" y="1873455"/>
            <a:ext cx="14608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pPr>
            <a:r>
              <a:rPr lang="en-GB" sz="1000" b="1" dirty="0">
                <a:solidFill>
                  <a:srgbClr val="FFFFFF"/>
                </a:solidFill>
                <a:latin typeface="Arial" panose="020B0604020202020204" pitchFamily="34" charset="0"/>
                <a:cs typeface="Arial" panose="020B0604020202020204" pitchFamily="34" charset="0"/>
              </a:rPr>
              <a:t>TAF-based regimen</a:t>
            </a:r>
          </a:p>
        </p:txBody>
      </p:sp>
      <p:sp>
        <p:nvSpPr>
          <p:cNvPr id="21" name="TextBox 20">
            <a:extLst>
              <a:ext uri="{FF2B5EF4-FFF2-40B4-BE49-F238E27FC236}">
                <a16:creationId xmlns:a16="http://schemas.microsoft.com/office/drawing/2014/main" xmlns="" id="{0445EBAD-52CF-4357-946E-B62704953429}"/>
              </a:ext>
            </a:extLst>
          </p:cNvPr>
          <p:cNvSpPr txBox="1"/>
          <p:nvPr/>
        </p:nvSpPr>
        <p:spPr>
          <a:xfrm>
            <a:off x="10086873" y="2220656"/>
            <a:ext cx="1847247" cy="738664"/>
          </a:xfrm>
          <a:prstGeom prst="rect">
            <a:avLst/>
          </a:prstGeom>
          <a:noFill/>
        </p:spPr>
        <p:txBody>
          <a:bodyPr wrap="square" lIns="0" tIns="0" rIns="0" bIns="0" rtlCol="0">
            <a:spAutoFit/>
          </a:bodyPr>
          <a:lstStyle/>
          <a:p>
            <a:pPr eaLnBrk="0" fontAlgn="base" hangingPunct="0">
              <a:spcBef>
                <a:spcPct val="0"/>
              </a:spcBef>
              <a:spcAft>
                <a:spcPct val="0"/>
              </a:spcAft>
            </a:pPr>
            <a:r>
              <a:rPr lang="en-US" sz="1200" b="1" dirty="0">
                <a:solidFill>
                  <a:srgbClr val="44546A"/>
                </a:solidFill>
                <a:latin typeface="Arial"/>
                <a:cs typeface="Arial" panose="020B0604020202020204" pitchFamily="34" charset="0"/>
              </a:rPr>
              <a:t>Primary endpoint:</a:t>
            </a:r>
          </a:p>
          <a:p>
            <a:pPr eaLnBrk="0" fontAlgn="base" hangingPunct="0">
              <a:spcBef>
                <a:spcPct val="0"/>
              </a:spcBef>
              <a:spcAft>
                <a:spcPct val="0"/>
              </a:spcAft>
            </a:pPr>
            <a:r>
              <a:rPr lang="en-US" sz="1200" dirty="0">
                <a:solidFill>
                  <a:srgbClr val="44546A"/>
                </a:solidFill>
                <a:latin typeface="Arial" panose="020B0604020202020204" pitchFamily="34" charset="0"/>
                <a:cs typeface="Arial" panose="020B0604020202020204" pitchFamily="34" charset="0"/>
              </a:rPr>
              <a:t>DTG/3TC non-inferior </a:t>
            </a:r>
            <a:r>
              <a:rPr lang="en-US" sz="1200" dirty="0">
                <a:solidFill>
                  <a:srgbClr val="44546A"/>
                </a:solidFill>
                <a:latin typeface="Arial"/>
                <a:cs typeface="Arial" panose="020B0604020202020204" pitchFamily="34" charset="0"/>
              </a:rPr>
              <a:t>to </a:t>
            </a:r>
            <a:br>
              <a:rPr lang="en-US" sz="1200" dirty="0">
                <a:solidFill>
                  <a:srgbClr val="44546A"/>
                </a:solidFill>
                <a:latin typeface="Arial"/>
                <a:cs typeface="Arial" panose="020B0604020202020204" pitchFamily="34" charset="0"/>
              </a:rPr>
            </a:br>
            <a:r>
              <a:rPr lang="en-US" sz="1200" dirty="0">
                <a:solidFill>
                  <a:srgbClr val="44546A"/>
                </a:solidFill>
                <a:latin typeface="Arial"/>
                <a:cs typeface="Arial" panose="020B0604020202020204" pitchFamily="34" charset="0"/>
              </a:rPr>
              <a:t>TAF-based regimen </a:t>
            </a:r>
            <a:br>
              <a:rPr lang="en-US" sz="1200" dirty="0">
                <a:solidFill>
                  <a:srgbClr val="44546A"/>
                </a:solidFill>
                <a:latin typeface="Arial"/>
                <a:cs typeface="Arial" panose="020B0604020202020204" pitchFamily="34" charset="0"/>
              </a:rPr>
            </a:br>
            <a:r>
              <a:rPr lang="en-US" sz="1200" dirty="0">
                <a:solidFill>
                  <a:srgbClr val="44546A"/>
                </a:solidFill>
                <a:latin typeface="Arial"/>
                <a:cs typeface="Arial" panose="020B0604020202020204" pitchFamily="34" charset="0"/>
              </a:rPr>
              <a:t>(≥50 c/mL) at Week 48</a:t>
            </a:r>
          </a:p>
        </p:txBody>
      </p:sp>
      <p:sp>
        <p:nvSpPr>
          <p:cNvPr id="22" name="TextBox 21">
            <a:extLst>
              <a:ext uri="{FF2B5EF4-FFF2-40B4-BE49-F238E27FC236}">
                <a16:creationId xmlns:a16="http://schemas.microsoft.com/office/drawing/2014/main" xmlns="" id="{C167E3B6-DAD1-4FD5-9AB8-7FD746E35EA0}"/>
              </a:ext>
            </a:extLst>
          </p:cNvPr>
          <p:cNvSpPr txBox="1"/>
          <p:nvPr/>
        </p:nvSpPr>
        <p:spPr>
          <a:xfrm>
            <a:off x="10086873" y="3742577"/>
            <a:ext cx="2035449" cy="923330"/>
          </a:xfrm>
          <a:prstGeom prst="rect">
            <a:avLst/>
          </a:prstGeom>
          <a:noFill/>
        </p:spPr>
        <p:txBody>
          <a:bodyPr wrap="square" lIns="0" tIns="0" rIns="0" bIns="0" rtlCol="0">
            <a:spAutoFit/>
          </a:bodyPr>
          <a:lstStyle/>
          <a:p>
            <a:pPr eaLnBrk="0" fontAlgn="base" hangingPunct="0">
              <a:spcBef>
                <a:spcPct val="0"/>
              </a:spcBef>
              <a:spcAft>
                <a:spcPct val="0"/>
              </a:spcAft>
            </a:pPr>
            <a:r>
              <a:rPr lang="en-US" sz="1200" b="1" dirty="0">
                <a:solidFill>
                  <a:srgbClr val="44546A"/>
                </a:solidFill>
                <a:latin typeface="Arial"/>
                <a:cs typeface="Arial" panose="020B0604020202020204" pitchFamily="34" charset="0"/>
              </a:rPr>
              <a:t>Key secondary endpoint: </a:t>
            </a:r>
            <a:r>
              <a:rPr lang="en-US" sz="1200" dirty="0">
                <a:solidFill>
                  <a:srgbClr val="44546A"/>
                </a:solidFill>
                <a:latin typeface="Arial" panose="020B0604020202020204" pitchFamily="34" charset="0"/>
                <a:cs typeface="Arial" panose="020B0604020202020204" pitchFamily="34" charset="0"/>
              </a:rPr>
              <a:t>DTG/3TC non-inferior to </a:t>
            </a:r>
            <a:br>
              <a:rPr lang="en-US" sz="1200" dirty="0">
                <a:solidFill>
                  <a:srgbClr val="44546A"/>
                </a:solidFill>
                <a:latin typeface="Arial" panose="020B0604020202020204" pitchFamily="34" charset="0"/>
                <a:cs typeface="Arial" panose="020B0604020202020204" pitchFamily="34" charset="0"/>
              </a:rPr>
            </a:br>
            <a:r>
              <a:rPr lang="en-US" sz="1200" dirty="0">
                <a:solidFill>
                  <a:srgbClr val="44546A"/>
                </a:solidFill>
                <a:latin typeface="Arial" panose="020B0604020202020204" pitchFamily="34" charset="0"/>
                <a:cs typeface="Arial" panose="020B0604020202020204" pitchFamily="34" charset="0"/>
              </a:rPr>
              <a:t>TAF-based regimen </a:t>
            </a:r>
            <a:br>
              <a:rPr lang="en-US" sz="1200" dirty="0">
                <a:solidFill>
                  <a:srgbClr val="44546A"/>
                </a:solidFill>
                <a:latin typeface="Arial" panose="020B0604020202020204" pitchFamily="34" charset="0"/>
                <a:cs typeface="Arial" panose="020B0604020202020204" pitchFamily="34" charset="0"/>
              </a:rPr>
            </a:br>
            <a:r>
              <a:rPr lang="en-US" sz="1200" dirty="0">
                <a:solidFill>
                  <a:srgbClr val="44546A"/>
                </a:solidFill>
                <a:latin typeface="Arial" panose="020B0604020202020204" pitchFamily="34" charset="0"/>
                <a:cs typeface="Arial" panose="020B0604020202020204" pitchFamily="34" charset="0"/>
              </a:rPr>
              <a:t>(&lt;50 c/mL) at Week 48</a:t>
            </a:r>
            <a:endParaRPr lang="en-US" sz="1200" dirty="0">
              <a:solidFill>
                <a:srgbClr val="44546A"/>
              </a:solidFill>
              <a:latin typeface="Arial"/>
              <a:cs typeface="Arial" panose="020B0604020202020204" pitchFamily="34" charset="0"/>
            </a:endParaRPr>
          </a:p>
          <a:p>
            <a:pPr eaLnBrk="0" fontAlgn="base" hangingPunct="0">
              <a:spcBef>
                <a:spcPct val="0"/>
              </a:spcBef>
              <a:spcAft>
                <a:spcPct val="0"/>
              </a:spcAft>
            </a:pPr>
            <a:endParaRPr lang="en-US" sz="1200" b="1" dirty="0">
              <a:solidFill>
                <a:srgbClr val="44546A"/>
              </a:solidFill>
              <a:latin typeface="Arial"/>
              <a:cs typeface="Arial" panose="020B0604020202020204" pitchFamily="34" charset="0"/>
            </a:endParaRPr>
          </a:p>
        </p:txBody>
      </p:sp>
      <p:sp>
        <p:nvSpPr>
          <p:cNvPr id="23" name="TextBox 22">
            <a:extLst>
              <a:ext uri="{FF2B5EF4-FFF2-40B4-BE49-F238E27FC236}">
                <a16:creationId xmlns:a16="http://schemas.microsoft.com/office/drawing/2014/main" xmlns="" id="{ED623739-55A6-4E62-98D4-0DB9A111E073}"/>
              </a:ext>
            </a:extLst>
          </p:cNvPr>
          <p:cNvSpPr txBox="1"/>
          <p:nvPr/>
        </p:nvSpPr>
        <p:spPr>
          <a:xfrm>
            <a:off x="2846289" y="4720469"/>
            <a:ext cx="191174" cy="143629"/>
          </a:xfrm>
          <a:prstGeom prst="rect">
            <a:avLst/>
          </a:prstGeom>
          <a:noFill/>
        </p:spPr>
        <p:txBody>
          <a:bodyPr wrap="square" lIns="0" tIns="0" rIns="0" bIns="0" rtlCol="0">
            <a:spAutoFit/>
          </a:bodyPr>
          <a:lstStyle/>
          <a:p>
            <a:pPr algn="ctr" eaLnBrk="0" fontAlgn="base" hangingPunct="0">
              <a:spcBef>
                <a:spcPct val="0"/>
              </a:spcBef>
              <a:spcAft>
                <a:spcPct val="0"/>
              </a:spcAft>
            </a:pPr>
            <a:r>
              <a:rPr lang="en-US" sz="1400" baseline="30000" dirty="0">
                <a:solidFill>
                  <a:srgbClr val="44546A"/>
                </a:solidFill>
                <a:latin typeface="Arial" panose="020B0604020202020204" pitchFamily="34" charset="0"/>
                <a:cs typeface="Arial" panose="020B0604020202020204" pitchFamily="34" charset="0"/>
              </a:rPr>
              <a:t>a</a:t>
            </a:r>
          </a:p>
        </p:txBody>
      </p:sp>
      <p:sp>
        <p:nvSpPr>
          <p:cNvPr id="24" name="TextBox 26">
            <a:extLst>
              <a:ext uri="{FF2B5EF4-FFF2-40B4-BE49-F238E27FC236}">
                <a16:creationId xmlns:a16="http://schemas.microsoft.com/office/drawing/2014/main" xmlns="" id="{CDE76CF8-C214-4CDB-A274-70B4D9BF2DA3}"/>
              </a:ext>
            </a:extLst>
          </p:cNvPr>
          <p:cNvSpPr txBox="1">
            <a:spLocks noChangeArrowheads="1"/>
          </p:cNvSpPr>
          <p:nvPr/>
        </p:nvSpPr>
        <p:spPr bwMode="auto">
          <a:xfrm>
            <a:off x="7502045" y="1871712"/>
            <a:ext cx="13504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altLang="en-US" sz="1000" b="1" kern="0" dirty="0">
                <a:solidFill>
                  <a:prstClr val="white"/>
                </a:solidFill>
                <a:latin typeface="Arial" panose="020B0604020202020204" pitchFamily="34" charset="0"/>
                <a:cs typeface="Arial" panose="020B0604020202020204" pitchFamily="34" charset="0"/>
              </a:rPr>
              <a:t>DTG/3TC </a:t>
            </a:r>
          </a:p>
        </p:txBody>
      </p:sp>
      <p:sp>
        <p:nvSpPr>
          <p:cNvPr id="25" name="Down Arrow 11">
            <a:extLst>
              <a:ext uri="{FF2B5EF4-FFF2-40B4-BE49-F238E27FC236}">
                <a16:creationId xmlns:a16="http://schemas.microsoft.com/office/drawing/2014/main" xmlns="" id="{D3E106D8-B3FE-4E7F-B54D-4E2D3D7ACF5A}"/>
              </a:ext>
            </a:extLst>
          </p:cNvPr>
          <p:cNvSpPr/>
          <p:nvPr/>
        </p:nvSpPr>
        <p:spPr>
          <a:xfrm rot="5400000">
            <a:off x="7839690" y="2722562"/>
            <a:ext cx="419001" cy="1606691"/>
          </a:xfrm>
          <a:prstGeom prst="downArrow">
            <a:avLst/>
          </a:prstGeom>
          <a:solidFill>
            <a:srgbClr val="FF6600"/>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6" name="Down Arrow 10">
            <a:extLst>
              <a:ext uri="{FF2B5EF4-FFF2-40B4-BE49-F238E27FC236}">
                <a16:creationId xmlns:a16="http://schemas.microsoft.com/office/drawing/2014/main" xmlns="" id="{CEB6AABA-724E-49B8-92A5-6EC4C9395ED3}"/>
              </a:ext>
            </a:extLst>
          </p:cNvPr>
          <p:cNvSpPr/>
          <p:nvPr/>
        </p:nvSpPr>
        <p:spPr>
          <a:xfrm rot="16200000">
            <a:off x="9465182" y="2703757"/>
            <a:ext cx="419004" cy="1644293"/>
          </a:xfrm>
          <a:prstGeom prst="downArrow">
            <a:avLst/>
          </a:prstGeom>
          <a:solidFill>
            <a:srgbClr val="002F5F"/>
          </a:solidFill>
          <a:ln w="25400" cap="flat" cmpd="sng" algn="ctr">
            <a:noFill/>
            <a:prstDash val="solid"/>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250" b="0" i="0" u="none" strike="noStrike" kern="0" cap="none" spc="0" normalizeH="0" baseline="0" noProof="0" dirty="0">
              <a:ln>
                <a:noFill/>
              </a:ln>
              <a:solidFill>
                <a:prstClr val="white"/>
              </a:solidFill>
              <a:effectLst/>
              <a:uLnTx/>
              <a:uFillTx/>
              <a:latin typeface="Calibri"/>
              <a:cs typeface="Arial" panose="020B0604020202020204" pitchFamily="34" charset="0"/>
            </a:endParaRPr>
          </a:p>
        </p:txBody>
      </p:sp>
      <p:sp>
        <p:nvSpPr>
          <p:cNvPr id="27" name="TextBox 24">
            <a:extLst>
              <a:ext uri="{FF2B5EF4-FFF2-40B4-BE49-F238E27FC236}">
                <a16:creationId xmlns:a16="http://schemas.microsoft.com/office/drawing/2014/main" xmlns="" id="{95454CCD-764F-4F67-9F98-50060BF17EA1}"/>
              </a:ext>
            </a:extLst>
          </p:cNvPr>
          <p:cNvSpPr txBox="1">
            <a:spLocks noChangeArrowheads="1"/>
          </p:cNvSpPr>
          <p:nvPr/>
        </p:nvSpPr>
        <p:spPr bwMode="auto">
          <a:xfrm>
            <a:off x="7346323" y="3404312"/>
            <a:ext cx="1495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fontAlgn="base" hangingPunct="0">
              <a:spcBef>
                <a:spcPct val="0"/>
              </a:spcBef>
            </a:pPr>
            <a:r>
              <a:rPr lang="en-GB" sz="1000" b="1" dirty="0">
                <a:solidFill>
                  <a:srgbClr val="FFFFFF"/>
                </a:solidFill>
                <a:latin typeface="Arial" panose="020B0604020202020204" pitchFamily="34" charset="0"/>
                <a:cs typeface="Arial" panose="020B0604020202020204" pitchFamily="34" charset="0"/>
              </a:rPr>
              <a:t>TAF-based regimen</a:t>
            </a:r>
          </a:p>
        </p:txBody>
      </p:sp>
      <p:sp>
        <p:nvSpPr>
          <p:cNvPr id="28" name="TextBox 26">
            <a:extLst>
              <a:ext uri="{FF2B5EF4-FFF2-40B4-BE49-F238E27FC236}">
                <a16:creationId xmlns:a16="http://schemas.microsoft.com/office/drawing/2014/main" xmlns="" id="{1DE8E003-3227-42B3-9788-D8D18B60C616}"/>
              </a:ext>
            </a:extLst>
          </p:cNvPr>
          <p:cNvSpPr txBox="1">
            <a:spLocks noChangeArrowheads="1"/>
          </p:cNvSpPr>
          <p:nvPr/>
        </p:nvSpPr>
        <p:spPr bwMode="auto">
          <a:xfrm>
            <a:off x="8841714" y="3404312"/>
            <a:ext cx="13504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defRPr/>
            </a:pPr>
            <a:r>
              <a:rPr lang="en-US" altLang="en-US" sz="1000" b="1" kern="0" dirty="0">
                <a:solidFill>
                  <a:prstClr val="white"/>
                </a:solidFill>
                <a:latin typeface="Arial" panose="020B0604020202020204" pitchFamily="34" charset="0"/>
                <a:cs typeface="Arial" panose="020B0604020202020204" pitchFamily="34" charset="0"/>
              </a:rPr>
              <a:t>DTG/3TC </a:t>
            </a:r>
          </a:p>
        </p:txBody>
      </p:sp>
      <p:sp>
        <p:nvSpPr>
          <p:cNvPr id="29" name="TextBox 28">
            <a:extLst>
              <a:ext uri="{FF2B5EF4-FFF2-40B4-BE49-F238E27FC236}">
                <a16:creationId xmlns:a16="http://schemas.microsoft.com/office/drawing/2014/main" xmlns="" id="{20A59EED-FD43-4C88-9A3B-573F9C356320}"/>
              </a:ext>
            </a:extLst>
          </p:cNvPr>
          <p:cNvSpPr txBox="1"/>
          <p:nvPr/>
        </p:nvSpPr>
        <p:spPr>
          <a:xfrm>
            <a:off x="9086384" y="2575633"/>
            <a:ext cx="861151" cy="461665"/>
          </a:xfrm>
          <a:prstGeom prst="rect">
            <a:avLst/>
          </a:prstGeom>
          <a:noFill/>
        </p:spPr>
        <p:txBody>
          <a:bodyPr wrap="square" lIns="0" tIns="0" rIns="0" bIns="0" rtlCol="0">
            <a:spAutoFit/>
          </a:bodyPr>
          <a:lstStyle/>
          <a:p>
            <a:pPr eaLnBrk="0" fontAlgn="base" hangingPunct="0">
              <a:spcBef>
                <a:spcPct val="0"/>
              </a:spcBef>
              <a:spcAft>
                <a:spcPct val="0"/>
              </a:spcAft>
            </a:pPr>
            <a:r>
              <a:rPr lang="en-US" sz="1000" dirty="0">
                <a:solidFill>
                  <a:srgbClr val="44546A"/>
                </a:solidFill>
                <a:latin typeface="Arial" panose="020B0604020202020204" pitchFamily="34" charset="0"/>
                <a:cs typeface="Arial" panose="020B0604020202020204" pitchFamily="34" charset="0"/>
              </a:rPr>
              <a:t>4% non-inferiority margin</a:t>
            </a:r>
          </a:p>
        </p:txBody>
      </p:sp>
      <p:sp>
        <p:nvSpPr>
          <p:cNvPr id="30" name="TextBox 29">
            <a:extLst>
              <a:ext uri="{FF2B5EF4-FFF2-40B4-BE49-F238E27FC236}">
                <a16:creationId xmlns:a16="http://schemas.microsoft.com/office/drawing/2014/main" xmlns="" id="{DF1D0609-82F3-44E3-8FF8-7665711ECA02}"/>
              </a:ext>
            </a:extLst>
          </p:cNvPr>
          <p:cNvSpPr txBox="1"/>
          <p:nvPr/>
        </p:nvSpPr>
        <p:spPr>
          <a:xfrm>
            <a:off x="7346322" y="4180886"/>
            <a:ext cx="948938" cy="307777"/>
          </a:xfrm>
          <a:prstGeom prst="rect">
            <a:avLst/>
          </a:prstGeom>
          <a:noFill/>
        </p:spPr>
        <p:txBody>
          <a:bodyPr wrap="square" lIns="0" tIns="0" rIns="0" bIns="0" rtlCol="0">
            <a:spAutoFit/>
          </a:bodyPr>
          <a:lstStyle/>
          <a:p>
            <a:pPr eaLnBrk="0" fontAlgn="base" hangingPunct="0">
              <a:spcBef>
                <a:spcPct val="0"/>
              </a:spcBef>
              <a:spcAft>
                <a:spcPct val="0"/>
              </a:spcAft>
            </a:pPr>
            <a:r>
              <a:rPr lang="en-US" sz="1000" dirty="0">
                <a:solidFill>
                  <a:schemeClr val="tx2"/>
                </a:solidFill>
                <a:latin typeface="Arial" panose="020B0604020202020204" pitchFamily="34" charset="0"/>
                <a:cs typeface="Arial" panose="020B0604020202020204" pitchFamily="34" charset="0"/>
              </a:rPr>
              <a:t>-8% non-inferiority margin</a:t>
            </a:r>
          </a:p>
        </p:txBody>
      </p:sp>
      <p:sp>
        <p:nvSpPr>
          <p:cNvPr id="32" name="Rectangle 31"/>
          <p:cNvSpPr/>
          <p:nvPr/>
        </p:nvSpPr>
        <p:spPr>
          <a:xfrm>
            <a:off x="3965597" y="2074025"/>
            <a:ext cx="4260807" cy="2257553"/>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smtClean="0"/>
              <a:t>No emergent resistance</a:t>
            </a:r>
            <a:endParaRPr lang="en-US" sz="2800" dirty="0"/>
          </a:p>
        </p:txBody>
      </p:sp>
    </p:spTree>
    <p:extLst>
      <p:ext uri="{BB962C8B-B14F-4D97-AF65-F5344CB8AC3E}">
        <p14:creationId xmlns:p14="http://schemas.microsoft.com/office/powerpoint/2010/main" val="3553524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latin typeface="+mj-lt"/>
              </a:rPr>
              <a:t>ADVANCE, 1</a:t>
            </a:r>
            <a:r>
              <a:rPr lang="en-US" sz="4400" baseline="30000" dirty="0" smtClean="0">
                <a:latin typeface="+mj-lt"/>
              </a:rPr>
              <a:t>st</a:t>
            </a:r>
            <a:r>
              <a:rPr lang="en-US" sz="4400" dirty="0" smtClean="0">
                <a:latin typeface="+mj-lt"/>
              </a:rPr>
              <a:t> line trial in South Africa </a:t>
            </a:r>
            <a:endParaRPr lang="en-US" dirty="0">
              <a:latin typeface="+mj-lt"/>
            </a:endParaRPr>
          </a:p>
        </p:txBody>
      </p:sp>
      <p:sp>
        <p:nvSpPr>
          <p:cNvPr id="7" name="Content Placeholder 6"/>
          <p:cNvSpPr>
            <a:spLocks noGrp="1"/>
          </p:cNvSpPr>
          <p:nvPr>
            <p:ph sz="half" idx="2"/>
          </p:nvPr>
        </p:nvSpPr>
        <p:spPr>
          <a:xfrm>
            <a:off x="6085784" y="4554793"/>
            <a:ext cx="6106216" cy="4525963"/>
          </a:xfrm>
        </p:spPr>
        <p:txBody>
          <a:bodyPr>
            <a:normAutofit/>
          </a:bodyPr>
          <a:lstStyle/>
          <a:p>
            <a:r>
              <a:rPr lang="en-US" dirty="0" smtClean="0">
                <a:latin typeface="+mj-lt"/>
              </a:rPr>
              <a:t>60% female, ≈100% Black</a:t>
            </a:r>
          </a:p>
          <a:p>
            <a:r>
              <a:rPr lang="en-US" dirty="0">
                <a:latin typeface="+mj-lt"/>
              </a:rPr>
              <a:t>Drawn from a group representing a quarter of the global </a:t>
            </a:r>
            <a:r>
              <a:rPr lang="en-US" dirty="0" smtClean="0">
                <a:latin typeface="+mj-lt"/>
              </a:rPr>
              <a:t>epidemic</a:t>
            </a:r>
            <a:endParaRPr lang="en-US" dirty="0">
              <a:latin typeface="+mj-lt"/>
            </a:endParaRPr>
          </a:p>
        </p:txBody>
      </p:sp>
      <p:pic>
        <p:nvPicPr>
          <p:cNvPr id="5" name="Picture 4">
            <a:extLst>
              <a:ext uri="{FF2B5EF4-FFF2-40B4-BE49-F238E27FC236}">
                <a16:creationId xmlns:a16="http://schemas.microsoft.com/office/drawing/2014/main" xmlns="" id="{4CB991E1-723C-474B-92C2-CECAC36D61E1}"/>
              </a:ext>
            </a:extLst>
          </p:cNvPr>
          <p:cNvPicPr>
            <a:picLocks noChangeAspect="1"/>
          </p:cNvPicPr>
          <p:nvPr/>
        </p:nvPicPr>
        <p:blipFill rotWithShape="1">
          <a:blip r:embed="rId3"/>
          <a:srcRect l="15818" t="4927" r="17353" b="22764"/>
          <a:stretch/>
        </p:blipFill>
        <p:spPr>
          <a:xfrm>
            <a:off x="125739" y="1518239"/>
            <a:ext cx="5243330" cy="4552090"/>
          </a:xfrm>
          <a:prstGeom prst="rect">
            <a:avLst/>
          </a:prstGeom>
          <a:ln>
            <a:noFill/>
          </a:ln>
          <a:effectLst>
            <a:outerShdw blurRad="50800" dist="38100" dir="2700000" algn="tl" rotWithShape="0">
              <a:srgbClr val="000000">
                <a:alpha val="43000"/>
              </a:srgbClr>
            </a:outerShdw>
          </a:effectLst>
        </p:spPr>
      </p:pic>
      <p:sp>
        <p:nvSpPr>
          <p:cNvPr id="8" name="Text Box 7">
            <a:extLst>
              <a:ext uri="{FF2B5EF4-FFF2-40B4-BE49-F238E27FC236}">
                <a16:creationId xmlns:a16="http://schemas.microsoft.com/office/drawing/2014/main" xmlns="" id="{7A417894-CE05-2641-AB26-0596BC405477}"/>
              </a:ext>
            </a:extLst>
          </p:cNvPr>
          <p:cNvSpPr txBox="1">
            <a:spLocks noChangeArrowheads="1"/>
          </p:cNvSpPr>
          <p:nvPr/>
        </p:nvSpPr>
        <p:spPr bwMode="auto">
          <a:xfrm>
            <a:off x="10184885" y="4065080"/>
            <a:ext cx="754835" cy="40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1" tIns="45706" rIns="91411" bIns="45706">
            <a:spAutoFit/>
          </a:bodyPr>
          <a:lstStyle>
            <a:lvl1pPr defTabSz="933450">
              <a:spcBef>
                <a:spcPct val="20000"/>
              </a:spcBef>
              <a:buFont typeface="Wingdings" charset="2"/>
              <a:buChar char="§"/>
              <a:defRPr sz="2000" b="1">
                <a:solidFill>
                  <a:schemeClr val="tx1"/>
                </a:solidFill>
                <a:latin typeface="Arial" charset="0"/>
                <a:ea typeface="ＭＳ Ｐゴシック" charset="-128"/>
              </a:defRPr>
            </a:lvl1pPr>
            <a:lvl2pPr marL="742950" indent="-285750" defTabSz="933450">
              <a:spcBef>
                <a:spcPct val="20000"/>
              </a:spcBef>
              <a:buFont typeface="Wingdings" charset="2"/>
              <a:buChar char="§"/>
              <a:defRPr>
                <a:solidFill>
                  <a:schemeClr val="tx1"/>
                </a:solidFill>
                <a:latin typeface="Arial" charset="0"/>
                <a:ea typeface="ＭＳ Ｐゴシック" charset="-128"/>
              </a:defRPr>
            </a:lvl2pPr>
            <a:lvl3pPr marL="1143000" indent="-228600" defTabSz="93345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defTabSz="933450">
              <a:spcBef>
                <a:spcPct val="20000"/>
              </a:spcBef>
              <a:buFont typeface="Wingdings" charset="2"/>
              <a:buChar char="§"/>
              <a:defRPr sz="1400">
                <a:solidFill>
                  <a:schemeClr val="tx1"/>
                </a:solidFill>
                <a:latin typeface="Arial" charset="0"/>
                <a:ea typeface="ＭＳ Ｐゴシック" charset="-128"/>
              </a:defRPr>
            </a:lvl4pPr>
            <a:lvl5pPr marL="2057400" indent="-228600" defTabSz="933450">
              <a:spcBef>
                <a:spcPct val="20000"/>
              </a:spcBef>
              <a:buFont typeface="Wingdings" charset="2"/>
              <a:buChar char="§"/>
              <a:defRPr sz="2000">
                <a:solidFill>
                  <a:schemeClr val="tx1"/>
                </a:solidFill>
                <a:latin typeface="Arial" charset="0"/>
                <a:ea typeface="ＭＳ Ｐゴシック" charset="-128"/>
              </a:defRPr>
            </a:lvl5pPr>
            <a:lvl6pPr marL="25146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defTabSz="93345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eaLnBrk="1" hangingPunct="1">
              <a:spcBef>
                <a:spcPct val="50000"/>
              </a:spcBef>
              <a:buFontTx/>
              <a:buNone/>
            </a:pPr>
            <a:r>
              <a:rPr lang="en-US" altLang="en-US" dirty="0" smtClean="0">
                <a:latin typeface="+mj-lt"/>
              </a:rPr>
              <a:t>96W</a:t>
            </a:r>
            <a:endParaRPr lang="en-US" altLang="en-US" dirty="0">
              <a:latin typeface="+mj-lt"/>
            </a:endParaRPr>
          </a:p>
        </p:txBody>
      </p:sp>
      <p:sp>
        <p:nvSpPr>
          <p:cNvPr id="9" name="Line 10">
            <a:extLst>
              <a:ext uri="{FF2B5EF4-FFF2-40B4-BE49-F238E27FC236}">
                <a16:creationId xmlns:a16="http://schemas.microsoft.com/office/drawing/2014/main" xmlns="" id="{58711BEF-F718-C84D-BADA-1DE75D41A388}"/>
              </a:ext>
            </a:extLst>
          </p:cNvPr>
          <p:cNvSpPr>
            <a:spLocks noChangeShapeType="1"/>
          </p:cNvSpPr>
          <p:nvPr/>
        </p:nvSpPr>
        <p:spPr bwMode="auto">
          <a:xfrm>
            <a:off x="10990017" y="4234343"/>
            <a:ext cx="678912"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89611" tIns="44806" rIns="89611" bIns="44806" anchor="ctr"/>
          <a:lstStyle/>
          <a:p>
            <a:endParaRPr lang="en-US" sz="2400">
              <a:latin typeface="+mj-lt"/>
            </a:endParaRPr>
          </a:p>
        </p:txBody>
      </p:sp>
      <p:sp>
        <p:nvSpPr>
          <p:cNvPr id="10" name="Line 11">
            <a:extLst>
              <a:ext uri="{FF2B5EF4-FFF2-40B4-BE49-F238E27FC236}">
                <a16:creationId xmlns:a16="http://schemas.microsoft.com/office/drawing/2014/main" xmlns="" id="{C1671FB5-A731-C845-878B-C2921A80AEAD}"/>
              </a:ext>
            </a:extLst>
          </p:cNvPr>
          <p:cNvSpPr>
            <a:spLocks noChangeShapeType="1"/>
          </p:cNvSpPr>
          <p:nvPr/>
        </p:nvSpPr>
        <p:spPr bwMode="auto">
          <a:xfrm flipH="1">
            <a:off x="9398484" y="4234343"/>
            <a:ext cx="656700"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lIns="89611" tIns="44806" rIns="89611" bIns="44806" anchor="ctr"/>
          <a:lstStyle/>
          <a:p>
            <a:endParaRPr lang="en-US" sz="2400">
              <a:latin typeface="+mj-lt"/>
            </a:endParaRPr>
          </a:p>
        </p:txBody>
      </p:sp>
      <p:sp>
        <p:nvSpPr>
          <p:cNvPr id="11" name="Rectangle 33">
            <a:extLst>
              <a:ext uri="{FF2B5EF4-FFF2-40B4-BE49-F238E27FC236}">
                <a16:creationId xmlns:a16="http://schemas.microsoft.com/office/drawing/2014/main" xmlns="" id="{33539A48-0D80-864B-B9DF-9DA7AD586DC0}"/>
              </a:ext>
            </a:extLst>
          </p:cNvPr>
          <p:cNvSpPr>
            <a:spLocks noChangeArrowheads="1"/>
          </p:cNvSpPr>
          <p:nvPr/>
        </p:nvSpPr>
        <p:spPr bwMode="auto">
          <a:xfrm>
            <a:off x="6626464" y="2475943"/>
            <a:ext cx="2105664" cy="1066800"/>
          </a:xfrm>
          <a:prstGeom prst="rect">
            <a:avLst/>
          </a:prstGeom>
          <a:solidFill>
            <a:schemeClr val="tx1">
              <a:lumMod val="75000"/>
              <a:lumOff val="25000"/>
            </a:schemeClr>
          </a:solidFill>
          <a:ln w="12700" algn="ctr">
            <a:noFill/>
            <a:miter lim="800000"/>
            <a:headEnd/>
            <a:tailEnd/>
          </a:ln>
          <a:effectLst/>
        </p:spPr>
        <p:txBody>
          <a:bodyPr wrap="none" anchor="ctr"/>
          <a:lstStyle/>
          <a:p>
            <a:pPr algn="ctr">
              <a:defRPr/>
            </a:pPr>
            <a:r>
              <a:rPr lang="en-GB" sz="2400" b="1" dirty="0">
                <a:solidFill>
                  <a:srgbClr val="FFFFFF"/>
                </a:solidFill>
                <a:latin typeface="+mj-lt"/>
                <a:ea typeface="ＭＳ Ｐゴシック" pitchFamily="28" charset="-128"/>
              </a:rPr>
              <a:t>1053 </a:t>
            </a:r>
            <a:endParaRPr lang="en-GB" sz="2400" b="1" dirty="0" smtClean="0">
              <a:solidFill>
                <a:srgbClr val="FFFFFF"/>
              </a:solidFill>
              <a:latin typeface="+mj-lt"/>
              <a:ea typeface="ＭＳ Ｐゴシック" pitchFamily="28" charset="-128"/>
            </a:endParaRPr>
          </a:p>
          <a:p>
            <a:pPr algn="ctr">
              <a:defRPr/>
            </a:pPr>
            <a:r>
              <a:rPr lang="en-GB" sz="2400" b="1" dirty="0" smtClean="0">
                <a:solidFill>
                  <a:srgbClr val="FFFFFF"/>
                </a:solidFill>
                <a:latin typeface="+mj-lt"/>
                <a:ea typeface="ＭＳ Ｐゴシック" pitchFamily="28" charset="-128"/>
              </a:rPr>
              <a:t>participants</a:t>
            </a:r>
            <a:endParaRPr lang="en-GB" sz="2400" b="1" dirty="0">
              <a:solidFill>
                <a:srgbClr val="FFFFFF"/>
              </a:solidFill>
              <a:latin typeface="+mj-lt"/>
              <a:ea typeface="ＭＳ Ｐゴシック" pitchFamily="28" charset="-128"/>
            </a:endParaRPr>
          </a:p>
        </p:txBody>
      </p:sp>
      <p:sp>
        <p:nvSpPr>
          <p:cNvPr id="12" name="Rectangle 34">
            <a:extLst>
              <a:ext uri="{FF2B5EF4-FFF2-40B4-BE49-F238E27FC236}">
                <a16:creationId xmlns:a16="http://schemas.microsoft.com/office/drawing/2014/main" xmlns="" id="{8FB5F6F4-A15F-0D46-9352-F16207AEDBC2}"/>
              </a:ext>
            </a:extLst>
          </p:cNvPr>
          <p:cNvSpPr>
            <a:spLocks noChangeArrowheads="1"/>
          </p:cNvSpPr>
          <p:nvPr/>
        </p:nvSpPr>
        <p:spPr bwMode="auto">
          <a:xfrm>
            <a:off x="9357602" y="1620067"/>
            <a:ext cx="2270535" cy="819079"/>
          </a:xfrm>
          <a:prstGeom prst="rect">
            <a:avLst/>
          </a:prstGeom>
          <a:solidFill>
            <a:srgbClr val="FF0000"/>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FontTx/>
              <a:buNone/>
            </a:pPr>
            <a:r>
              <a:rPr lang="en-GB" dirty="0">
                <a:solidFill>
                  <a:srgbClr val="FFFFFF"/>
                </a:solidFill>
                <a:latin typeface="+mj-lt"/>
              </a:rPr>
              <a:t>TAF/FTC+DTG</a:t>
            </a:r>
            <a:endParaRPr lang="en-US" altLang="en-US" dirty="0">
              <a:solidFill>
                <a:srgbClr val="FFFFFF"/>
              </a:solidFill>
              <a:latin typeface="+mj-lt"/>
            </a:endParaRPr>
          </a:p>
          <a:p>
            <a:pPr algn="ctr">
              <a:spcBef>
                <a:spcPct val="0"/>
              </a:spcBef>
              <a:buFontTx/>
              <a:buNone/>
            </a:pPr>
            <a:r>
              <a:rPr lang="da-DK" altLang="en-US" dirty="0">
                <a:solidFill>
                  <a:srgbClr val="FFFFFF"/>
                </a:solidFill>
                <a:latin typeface="+mj-lt"/>
              </a:rPr>
              <a:t>n = 351</a:t>
            </a:r>
          </a:p>
        </p:txBody>
      </p:sp>
      <p:sp>
        <p:nvSpPr>
          <p:cNvPr id="13" name="Rectangle 35">
            <a:extLst>
              <a:ext uri="{FF2B5EF4-FFF2-40B4-BE49-F238E27FC236}">
                <a16:creationId xmlns:a16="http://schemas.microsoft.com/office/drawing/2014/main" xmlns="" id="{69D03A22-B780-E44D-ADAE-C9523812B16B}"/>
              </a:ext>
            </a:extLst>
          </p:cNvPr>
          <p:cNvSpPr>
            <a:spLocks noChangeArrowheads="1"/>
          </p:cNvSpPr>
          <p:nvPr/>
        </p:nvSpPr>
        <p:spPr bwMode="auto">
          <a:xfrm>
            <a:off x="9398484" y="3367695"/>
            <a:ext cx="2270445" cy="706438"/>
          </a:xfrm>
          <a:prstGeom prst="rect">
            <a:avLst/>
          </a:prstGeom>
          <a:solidFill>
            <a:schemeClr val="accent3">
              <a:lumMod val="50000"/>
            </a:schemeClr>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None/>
            </a:pPr>
            <a:r>
              <a:rPr lang="en-GB" dirty="0">
                <a:solidFill>
                  <a:srgbClr val="FFFFFF"/>
                </a:solidFill>
                <a:latin typeface="+mj-lt"/>
              </a:rPr>
              <a:t>TDF/FTC/EFV</a:t>
            </a:r>
            <a:r>
              <a:rPr lang="en-US" altLang="en-US" dirty="0">
                <a:solidFill>
                  <a:srgbClr val="FFFFFF"/>
                </a:solidFill>
                <a:latin typeface="+mj-lt"/>
              </a:rPr>
              <a:t>  </a:t>
            </a:r>
            <a:r>
              <a:rPr lang="en-GB" altLang="en-US" dirty="0">
                <a:solidFill>
                  <a:srgbClr val="FFFFFF"/>
                </a:solidFill>
                <a:latin typeface="+mj-lt"/>
              </a:rPr>
              <a:t> </a:t>
            </a:r>
          </a:p>
          <a:p>
            <a:pPr algn="ctr">
              <a:spcBef>
                <a:spcPct val="0"/>
              </a:spcBef>
              <a:buFontTx/>
              <a:buNone/>
            </a:pPr>
            <a:r>
              <a:rPr lang="en-GB" altLang="en-US" dirty="0">
                <a:solidFill>
                  <a:srgbClr val="FFFFFF"/>
                </a:solidFill>
                <a:latin typeface="+mj-lt"/>
              </a:rPr>
              <a:t>n = 351</a:t>
            </a:r>
          </a:p>
        </p:txBody>
      </p:sp>
      <p:sp>
        <p:nvSpPr>
          <p:cNvPr id="14" name="Line 12">
            <a:extLst>
              <a:ext uri="{FF2B5EF4-FFF2-40B4-BE49-F238E27FC236}">
                <a16:creationId xmlns:a16="http://schemas.microsoft.com/office/drawing/2014/main" xmlns="" id="{1E3EAAF3-8598-D548-9404-0F971D5529AD}"/>
              </a:ext>
            </a:extLst>
          </p:cNvPr>
          <p:cNvSpPr>
            <a:spLocks noChangeShapeType="1"/>
          </p:cNvSpPr>
          <p:nvPr/>
        </p:nvSpPr>
        <p:spPr bwMode="auto">
          <a:xfrm flipV="1">
            <a:off x="8970886" y="2238335"/>
            <a:ext cx="370842" cy="55218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89611" tIns="44806" rIns="89611" bIns="44806" anchor="ctr"/>
          <a:lstStyle/>
          <a:p>
            <a:endParaRPr lang="en-US">
              <a:latin typeface="Franklin Gothic Book" panose="020B0503020102020204" pitchFamily="34" charset="0"/>
            </a:endParaRPr>
          </a:p>
        </p:txBody>
      </p:sp>
      <p:sp>
        <p:nvSpPr>
          <p:cNvPr id="15" name="Line 12">
            <a:extLst>
              <a:ext uri="{FF2B5EF4-FFF2-40B4-BE49-F238E27FC236}">
                <a16:creationId xmlns:a16="http://schemas.microsoft.com/office/drawing/2014/main" xmlns="" id="{7CAAE609-3101-B848-BD1E-4612D91E290C}"/>
              </a:ext>
            </a:extLst>
          </p:cNvPr>
          <p:cNvSpPr>
            <a:spLocks noChangeShapeType="1"/>
          </p:cNvSpPr>
          <p:nvPr/>
        </p:nvSpPr>
        <p:spPr bwMode="auto">
          <a:xfrm>
            <a:off x="8984918" y="3076479"/>
            <a:ext cx="372684" cy="51865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89611" tIns="44806" rIns="89611" bIns="44806" anchor="ctr"/>
          <a:lstStyle/>
          <a:p>
            <a:endParaRPr lang="en-US">
              <a:latin typeface="Franklin Gothic Book" panose="020B0503020102020204" pitchFamily="34" charset="0"/>
            </a:endParaRPr>
          </a:p>
        </p:txBody>
      </p:sp>
      <p:sp>
        <p:nvSpPr>
          <p:cNvPr id="16" name="Rectangle 34">
            <a:extLst>
              <a:ext uri="{FF2B5EF4-FFF2-40B4-BE49-F238E27FC236}">
                <a16:creationId xmlns:a16="http://schemas.microsoft.com/office/drawing/2014/main" xmlns="" id="{F097E1E4-EB6F-034C-B9D1-BCF16AE5B93C}"/>
              </a:ext>
            </a:extLst>
          </p:cNvPr>
          <p:cNvSpPr>
            <a:spLocks noChangeArrowheads="1"/>
          </p:cNvSpPr>
          <p:nvPr/>
        </p:nvSpPr>
        <p:spPr bwMode="auto">
          <a:xfrm>
            <a:off x="9390482" y="2542264"/>
            <a:ext cx="2262719" cy="722313"/>
          </a:xfrm>
          <a:prstGeom prst="rect">
            <a:avLst/>
          </a:prstGeom>
          <a:solidFill>
            <a:schemeClr val="accent1">
              <a:lumMod val="50000"/>
            </a:schemeClr>
          </a:solidFill>
          <a:ln>
            <a:noFill/>
          </a:ln>
        </p:spPr>
        <p:txBody>
          <a:bodyPr wrap="none" anchor="ctr"/>
          <a:lstStyle>
            <a:lvl1pPr>
              <a:spcBef>
                <a:spcPct val="20000"/>
              </a:spcBef>
              <a:buFont typeface="Wingdings" charset="2"/>
              <a:buChar char="§"/>
              <a:defRPr sz="2000" b="1">
                <a:solidFill>
                  <a:schemeClr val="tx1"/>
                </a:solidFill>
                <a:latin typeface="Arial" charset="0"/>
                <a:ea typeface="ＭＳ Ｐゴシック" charset="-128"/>
              </a:defRPr>
            </a:lvl1pPr>
            <a:lvl2pPr marL="742950" indent="-285750">
              <a:spcBef>
                <a:spcPct val="20000"/>
              </a:spcBef>
              <a:buFont typeface="Wingdings" charset="2"/>
              <a:buChar char="§"/>
              <a:defRPr>
                <a:solidFill>
                  <a:schemeClr val="tx1"/>
                </a:solidFill>
                <a:latin typeface="Arial" charset="0"/>
                <a:ea typeface="ＭＳ Ｐゴシック" charset="-128"/>
              </a:defRPr>
            </a:lvl2pPr>
            <a:lvl3pPr marL="1143000" indent="-228600">
              <a:spcBef>
                <a:spcPct val="20000"/>
              </a:spcBef>
              <a:buClr>
                <a:schemeClr val="tx1"/>
              </a:buClr>
              <a:buFont typeface="Wingdings" charset="2"/>
              <a:buChar char="§"/>
              <a:defRPr sz="1600">
                <a:solidFill>
                  <a:schemeClr val="tx1"/>
                </a:solidFill>
                <a:latin typeface="Arial" charset="0"/>
                <a:ea typeface="ＭＳ Ｐゴシック" charset="-128"/>
              </a:defRPr>
            </a:lvl3pPr>
            <a:lvl4pPr marL="1600200" indent="-228600">
              <a:spcBef>
                <a:spcPct val="20000"/>
              </a:spcBef>
              <a:buFont typeface="Wingdings" charset="2"/>
              <a:buChar char="§"/>
              <a:defRPr sz="1400">
                <a:solidFill>
                  <a:schemeClr val="tx1"/>
                </a:solidFill>
                <a:latin typeface="Arial" charset="0"/>
                <a:ea typeface="ＭＳ Ｐゴシック" charset="-128"/>
              </a:defRPr>
            </a:lvl4pPr>
            <a:lvl5pPr marL="2057400" indent="-228600">
              <a:spcBef>
                <a:spcPct val="20000"/>
              </a:spcBef>
              <a:buFont typeface="Wingdings" charset="2"/>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Wingdings" charset="2"/>
              <a:buChar char="§"/>
              <a:defRPr sz="2000">
                <a:solidFill>
                  <a:schemeClr val="tx1"/>
                </a:solidFill>
                <a:latin typeface="Arial" charset="0"/>
                <a:ea typeface="ＭＳ Ｐゴシック" charset="-128"/>
              </a:defRPr>
            </a:lvl9pPr>
          </a:lstStyle>
          <a:p>
            <a:pPr algn="ctr">
              <a:spcBef>
                <a:spcPct val="0"/>
              </a:spcBef>
              <a:buNone/>
            </a:pPr>
            <a:r>
              <a:rPr lang="en-GB" dirty="0">
                <a:solidFill>
                  <a:srgbClr val="FFFFFF"/>
                </a:solidFill>
                <a:latin typeface="+mj-lt"/>
              </a:rPr>
              <a:t>TDF/FTC+DTG</a:t>
            </a:r>
            <a:r>
              <a:rPr lang="en-US" altLang="en-US" dirty="0">
                <a:solidFill>
                  <a:srgbClr val="FFFFFF"/>
                </a:solidFill>
                <a:latin typeface="+mj-lt"/>
              </a:rPr>
              <a:t>  </a:t>
            </a:r>
          </a:p>
          <a:p>
            <a:pPr algn="ctr">
              <a:spcBef>
                <a:spcPct val="0"/>
              </a:spcBef>
              <a:buFontTx/>
              <a:buNone/>
            </a:pPr>
            <a:r>
              <a:rPr lang="da-DK" altLang="en-US" dirty="0">
                <a:solidFill>
                  <a:srgbClr val="FFFFFF"/>
                </a:solidFill>
                <a:latin typeface="+mj-lt"/>
              </a:rPr>
              <a:t>n = 351</a:t>
            </a:r>
          </a:p>
        </p:txBody>
      </p:sp>
      <p:sp>
        <p:nvSpPr>
          <p:cNvPr id="17" name="Line 12">
            <a:extLst>
              <a:ext uri="{FF2B5EF4-FFF2-40B4-BE49-F238E27FC236}">
                <a16:creationId xmlns:a16="http://schemas.microsoft.com/office/drawing/2014/main" xmlns="" id="{0A73D6AD-48B1-7B45-9596-C4982F49E30F}"/>
              </a:ext>
            </a:extLst>
          </p:cNvPr>
          <p:cNvSpPr>
            <a:spLocks noChangeShapeType="1"/>
          </p:cNvSpPr>
          <p:nvPr/>
        </p:nvSpPr>
        <p:spPr bwMode="auto">
          <a:xfrm flipV="1">
            <a:off x="8983734" y="2927281"/>
            <a:ext cx="37084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89611" tIns="44806" rIns="89611" bIns="44806" anchor="ctr"/>
          <a:lstStyle/>
          <a:p>
            <a:endParaRPr lang="en-US">
              <a:latin typeface="Franklin Gothic Book" panose="020B0503020102020204" pitchFamily="34" charset="0"/>
            </a:endParaRPr>
          </a:p>
        </p:txBody>
      </p:sp>
    </p:spTree>
    <p:extLst>
      <p:ext uri="{BB962C8B-B14F-4D97-AF65-F5344CB8AC3E}">
        <p14:creationId xmlns:p14="http://schemas.microsoft.com/office/powerpoint/2010/main" val="891506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905" y="0"/>
            <a:ext cx="9819250" cy="1143000"/>
          </a:xfrm>
        </p:spPr>
        <p:txBody>
          <a:bodyPr>
            <a:normAutofit/>
          </a:bodyPr>
          <a:lstStyle/>
          <a:p>
            <a:r>
              <a:rPr lang="en-US" dirty="0">
                <a:latin typeface="+mj-lt"/>
              </a:rPr>
              <a:t>Proportion </a:t>
            </a:r>
            <a:r>
              <a:rPr lang="en-US" dirty="0" smtClean="0">
                <a:latin typeface="+mj-lt"/>
              </a:rPr>
              <a:t>with VL&lt;</a:t>
            </a:r>
            <a:r>
              <a:rPr lang="en-US" dirty="0">
                <a:latin typeface="+mj-lt"/>
              </a:rPr>
              <a:t>50 </a:t>
            </a:r>
            <a:r>
              <a:rPr lang="en-US" dirty="0" smtClean="0">
                <a:latin typeface="+mj-lt"/>
              </a:rPr>
              <a:t>(</a:t>
            </a:r>
            <a:r>
              <a:rPr lang="en-US" dirty="0">
                <a:latin typeface="+mj-lt"/>
              </a:rPr>
              <a:t>ITT)</a:t>
            </a:r>
          </a:p>
        </p:txBody>
      </p:sp>
      <p:graphicFrame>
        <p:nvGraphicFramePr>
          <p:cNvPr id="6" name="Chart 5">
            <a:extLst>
              <a:ext uri="{FF2B5EF4-FFF2-40B4-BE49-F238E27FC236}">
                <a16:creationId xmlns:a16="http://schemas.microsoft.com/office/drawing/2014/main" xmlns="" id="{5607C7CC-3749-BC45-A7A7-4FED64109948}"/>
              </a:ext>
            </a:extLst>
          </p:cNvPr>
          <p:cNvGraphicFramePr/>
          <p:nvPr>
            <p:extLst>
              <p:ext uri="{D42A27DB-BD31-4B8C-83A1-F6EECF244321}">
                <p14:modId xmlns:p14="http://schemas.microsoft.com/office/powerpoint/2010/main" val="2898649951"/>
              </p:ext>
            </p:extLst>
          </p:nvPr>
        </p:nvGraphicFramePr>
        <p:xfrm>
          <a:off x="581276" y="1235493"/>
          <a:ext cx="11038641" cy="506683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xmlns="" id="{DD03755F-0A3C-D640-A799-9AC85FE03F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4923" y="0"/>
            <a:ext cx="1107077" cy="1107077"/>
          </a:xfrm>
          <a:prstGeom prst="rect">
            <a:avLst/>
          </a:prstGeom>
        </p:spPr>
      </p:pic>
      <p:pic>
        <p:nvPicPr>
          <p:cNvPr id="8" name="Picture 7">
            <a:extLst>
              <a:ext uri="{FF2B5EF4-FFF2-40B4-BE49-F238E27FC236}">
                <a16:creationId xmlns:a16="http://schemas.microsoft.com/office/drawing/2014/main" xmlns="" id="{97B18810-3BA0-1640-87E7-4966C2C666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76" y="27984"/>
            <a:ext cx="1652509" cy="766179"/>
          </a:xfrm>
          <a:prstGeom prst="rect">
            <a:avLst/>
          </a:prstGeom>
        </p:spPr>
      </p:pic>
      <p:sp>
        <p:nvSpPr>
          <p:cNvPr id="3" name="TextBox 2">
            <a:extLst>
              <a:ext uri="{FF2B5EF4-FFF2-40B4-BE49-F238E27FC236}">
                <a16:creationId xmlns:a16="http://schemas.microsoft.com/office/drawing/2014/main" xmlns="" id="{1907B9AB-4958-4148-A9A5-3C81B786B5C3}"/>
              </a:ext>
            </a:extLst>
          </p:cNvPr>
          <p:cNvSpPr txBox="1"/>
          <p:nvPr/>
        </p:nvSpPr>
        <p:spPr>
          <a:xfrm>
            <a:off x="5582826" y="3030857"/>
            <a:ext cx="6519715" cy="1200328"/>
          </a:xfrm>
          <a:prstGeom prst="rect">
            <a:avLst/>
          </a:prstGeom>
          <a:noFill/>
        </p:spPr>
        <p:txBody>
          <a:bodyPr wrap="square" rtlCol="0">
            <a:spAutoFit/>
          </a:bodyPr>
          <a:lstStyle/>
          <a:p>
            <a:r>
              <a:rPr lang="en-ZA" sz="2400" b="1" dirty="0" smtClean="0"/>
              <a:t>Strongest correlation in ITT: age/employment</a:t>
            </a:r>
          </a:p>
          <a:p>
            <a:r>
              <a:rPr lang="en-ZA" sz="2400" dirty="0" smtClean="0"/>
              <a:t>Suppression</a:t>
            </a:r>
            <a:r>
              <a:rPr lang="en-ZA" sz="2400" b="1" dirty="0" smtClean="0"/>
              <a:t> </a:t>
            </a:r>
            <a:r>
              <a:rPr lang="en-ZA" sz="2400" dirty="0" smtClean="0"/>
              <a:t>aroung 60% for young unemployed</a:t>
            </a:r>
          </a:p>
          <a:p>
            <a:r>
              <a:rPr lang="en-ZA" sz="2400" dirty="0" smtClean="0"/>
              <a:t>Approaching 100% for older, employed</a:t>
            </a:r>
          </a:p>
        </p:txBody>
      </p:sp>
      <p:sp>
        <p:nvSpPr>
          <p:cNvPr id="9" name="TextBox 8">
            <a:extLst>
              <a:ext uri="{FF2B5EF4-FFF2-40B4-BE49-F238E27FC236}">
                <a16:creationId xmlns:a16="http://schemas.microsoft.com/office/drawing/2014/main" xmlns="" id="{1907B9AB-4958-4148-A9A5-3C81B786B5C3}"/>
              </a:ext>
            </a:extLst>
          </p:cNvPr>
          <p:cNvSpPr txBox="1"/>
          <p:nvPr/>
        </p:nvSpPr>
        <p:spPr>
          <a:xfrm>
            <a:off x="5582826" y="4264698"/>
            <a:ext cx="6519715" cy="461665"/>
          </a:xfrm>
          <a:prstGeom prst="rect">
            <a:avLst/>
          </a:prstGeom>
          <a:noFill/>
        </p:spPr>
        <p:txBody>
          <a:bodyPr wrap="square" rtlCol="0">
            <a:spAutoFit/>
          </a:bodyPr>
          <a:lstStyle/>
          <a:p>
            <a:r>
              <a:rPr lang="en-ZA" sz="2400" b="1" dirty="0" smtClean="0"/>
              <a:t>OT analysis 95-96% suppression in all arms</a:t>
            </a:r>
            <a:endParaRPr lang="en-ZA" sz="2400" b="1" dirty="0"/>
          </a:p>
        </p:txBody>
      </p:sp>
    </p:spTree>
    <p:extLst>
      <p:ext uri="{BB962C8B-B14F-4D97-AF65-F5344CB8AC3E}">
        <p14:creationId xmlns:p14="http://schemas.microsoft.com/office/powerpoint/2010/main" val="839550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1"/>
            <a:ext cx="12192000" cy="1143000"/>
          </a:xfrm>
        </p:spPr>
        <p:txBody>
          <a:bodyPr>
            <a:normAutofit/>
          </a:bodyPr>
          <a:lstStyle/>
          <a:p>
            <a:r>
              <a:rPr lang="en-US" dirty="0">
                <a:latin typeface="+mj-lt"/>
              </a:rPr>
              <a:t>Drivers of weight gain/loss on ART</a:t>
            </a:r>
          </a:p>
        </p:txBody>
      </p:sp>
      <p:grpSp>
        <p:nvGrpSpPr>
          <p:cNvPr id="4" name="Group 3">
            <a:extLst>
              <a:ext uri="{FF2B5EF4-FFF2-40B4-BE49-F238E27FC236}">
                <a16:creationId xmlns:a16="http://schemas.microsoft.com/office/drawing/2014/main" xmlns="" id="{AC382A32-2941-374C-954B-4A941A76A621}"/>
              </a:ext>
            </a:extLst>
          </p:cNvPr>
          <p:cNvGrpSpPr/>
          <p:nvPr/>
        </p:nvGrpSpPr>
        <p:grpSpPr>
          <a:xfrm>
            <a:off x="1399580" y="1518834"/>
            <a:ext cx="8891294" cy="3957354"/>
            <a:chOff x="1477072" y="1897936"/>
            <a:chExt cx="8077297" cy="3345777"/>
          </a:xfrm>
        </p:grpSpPr>
        <p:grpSp>
          <p:nvGrpSpPr>
            <p:cNvPr id="6" name="Group 5">
              <a:extLst>
                <a:ext uri="{FF2B5EF4-FFF2-40B4-BE49-F238E27FC236}">
                  <a16:creationId xmlns:a16="http://schemas.microsoft.com/office/drawing/2014/main" xmlns="" id="{B0F110DC-41A7-49D4-AD3C-524CE09A44CD}"/>
                </a:ext>
              </a:extLst>
            </p:cNvPr>
            <p:cNvGrpSpPr/>
            <p:nvPr/>
          </p:nvGrpSpPr>
          <p:grpSpPr>
            <a:xfrm>
              <a:off x="3301812" y="1897936"/>
              <a:ext cx="6252557" cy="3345777"/>
              <a:chOff x="2111750" y="1737516"/>
              <a:chExt cx="6252557" cy="3345777"/>
            </a:xfrm>
          </p:grpSpPr>
          <p:sp>
            <p:nvSpPr>
              <p:cNvPr id="7" name="TextBox 6">
                <a:extLst>
                  <a:ext uri="{FF2B5EF4-FFF2-40B4-BE49-F238E27FC236}">
                    <a16:creationId xmlns:a16="http://schemas.microsoft.com/office/drawing/2014/main" xmlns="" id="{3D8FF3A9-8942-4C96-B535-8C05386FB72C}"/>
                  </a:ext>
                </a:extLst>
              </p:cNvPr>
              <p:cNvSpPr txBox="1"/>
              <p:nvPr/>
            </p:nvSpPr>
            <p:spPr>
              <a:xfrm>
                <a:off x="2281005" y="2149083"/>
                <a:ext cx="1135233" cy="553998"/>
              </a:xfrm>
              <a:prstGeom prst="rect">
                <a:avLst/>
              </a:prstGeom>
              <a:noFill/>
            </p:spPr>
            <p:txBody>
              <a:bodyPr wrap="square" lIns="0" tIns="0" rIns="0" bIns="0" rtlCol="0">
                <a:spAutoFit/>
              </a:bodyPr>
              <a:lstStyle/>
              <a:p>
                <a:pPr algn="ctr">
                  <a:defRPr/>
                </a:pPr>
                <a:r>
                  <a:rPr lang="en-GB" b="1" dirty="0">
                    <a:solidFill>
                      <a:srgbClr val="000000"/>
                    </a:solidFill>
                    <a:cs typeface="Arial Narrow" panose="020B0604020202020204" pitchFamily="34" charset="0"/>
                  </a:rPr>
                  <a:t>Treatment naïve</a:t>
                </a:r>
              </a:p>
            </p:txBody>
          </p:sp>
          <p:sp>
            <p:nvSpPr>
              <p:cNvPr id="8" name="TextBox 7">
                <a:extLst>
                  <a:ext uri="{FF2B5EF4-FFF2-40B4-BE49-F238E27FC236}">
                    <a16:creationId xmlns:a16="http://schemas.microsoft.com/office/drawing/2014/main" xmlns="" id="{DEEBF7C5-8115-4C49-9FC3-1AFCC601F647}"/>
                  </a:ext>
                </a:extLst>
              </p:cNvPr>
              <p:cNvSpPr txBox="1"/>
              <p:nvPr/>
            </p:nvSpPr>
            <p:spPr>
              <a:xfrm>
                <a:off x="3530937" y="1737516"/>
                <a:ext cx="1140015" cy="276999"/>
              </a:xfrm>
              <a:prstGeom prst="rect">
                <a:avLst/>
              </a:prstGeom>
              <a:noFill/>
            </p:spPr>
            <p:txBody>
              <a:bodyPr wrap="square" lIns="0" tIns="0" rIns="0" bIns="0" rtlCol="0">
                <a:spAutoFit/>
              </a:bodyPr>
              <a:lstStyle/>
              <a:p>
                <a:pPr algn="ctr">
                  <a:defRPr/>
                </a:pPr>
                <a:r>
                  <a:rPr lang="en-GB" b="1" dirty="0">
                    <a:solidFill>
                      <a:srgbClr val="000000"/>
                    </a:solidFill>
                    <a:cs typeface="Arial Narrow" panose="020B0604020202020204" pitchFamily="34" charset="0"/>
                  </a:rPr>
                  <a:t>DTG or BIC</a:t>
                </a:r>
              </a:p>
            </p:txBody>
          </p:sp>
          <p:sp>
            <p:nvSpPr>
              <p:cNvPr id="10" name="TextBox 9">
                <a:extLst>
                  <a:ext uri="{FF2B5EF4-FFF2-40B4-BE49-F238E27FC236}">
                    <a16:creationId xmlns:a16="http://schemas.microsoft.com/office/drawing/2014/main" xmlns="" id="{380C7C47-A990-41B5-B8F1-D3F2642110DF}"/>
                  </a:ext>
                </a:extLst>
              </p:cNvPr>
              <p:cNvSpPr txBox="1"/>
              <p:nvPr/>
            </p:nvSpPr>
            <p:spPr>
              <a:xfrm>
                <a:off x="6379398" y="2564582"/>
                <a:ext cx="996043" cy="276999"/>
              </a:xfrm>
              <a:prstGeom prst="rect">
                <a:avLst/>
              </a:prstGeom>
              <a:noFill/>
            </p:spPr>
            <p:txBody>
              <a:bodyPr wrap="square" lIns="0" tIns="0" rIns="0" bIns="0" rtlCol="0">
                <a:spAutoFit/>
              </a:bodyPr>
              <a:lstStyle/>
              <a:p>
                <a:pPr algn="ctr">
                  <a:defRPr/>
                </a:pPr>
                <a:r>
                  <a:rPr lang="en-GB" b="1" dirty="0">
                    <a:solidFill>
                      <a:srgbClr val="000000"/>
                    </a:solidFill>
                  </a:rPr>
                  <a:t>Women</a:t>
                </a:r>
              </a:p>
            </p:txBody>
          </p:sp>
          <p:sp>
            <p:nvSpPr>
              <p:cNvPr id="11" name="TextBox 10">
                <a:extLst>
                  <a:ext uri="{FF2B5EF4-FFF2-40B4-BE49-F238E27FC236}">
                    <a16:creationId xmlns:a16="http://schemas.microsoft.com/office/drawing/2014/main" xmlns="" id="{4DA94CBD-CED8-44E4-84C5-8B5B535CFF4D}"/>
                  </a:ext>
                </a:extLst>
              </p:cNvPr>
              <p:cNvSpPr txBox="1"/>
              <p:nvPr/>
            </p:nvSpPr>
            <p:spPr>
              <a:xfrm>
                <a:off x="7368264" y="2564582"/>
                <a:ext cx="996043" cy="276999"/>
              </a:xfrm>
              <a:prstGeom prst="rect">
                <a:avLst/>
              </a:prstGeom>
              <a:noFill/>
            </p:spPr>
            <p:txBody>
              <a:bodyPr wrap="square" lIns="0" tIns="0" rIns="0" bIns="0" rtlCol="0">
                <a:spAutoFit/>
              </a:bodyPr>
              <a:lstStyle/>
              <a:p>
                <a:pPr algn="ctr">
                  <a:defRPr/>
                </a:pPr>
                <a:r>
                  <a:rPr lang="en-GB" b="1" dirty="0">
                    <a:solidFill>
                      <a:srgbClr val="000000"/>
                    </a:solidFill>
                  </a:rPr>
                  <a:t>Black</a:t>
                </a:r>
              </a:p>
            </p:txBody>
          </p:sp>
          <p:sp>
            <p:nvSpPr>
              <p:cNvPr id="12" name="TextBox 11">
                <a:extLst>
                  <a:ext uri="{FF2B5EF4-FFF2-40B4-BE49-F238E27FC236}">
                    <a16:creationId xmlns:a16="http://schemas.microsoft.com/office/drawing/2014/main" xmlns="" id="{8EA47BEA-6C7F-47BD-97F2-5680898A9154}"/>
                  </a:ext>
                </a:extLst>
              </p:cNvPr>
              <p:cNvSpPr txBox="1"/>
              <p:nvPr/>
            </p:nvSpPr>
            <p:spPr>
              <a:xfrm>
                <a:off x="5759410" y="4806294"/>
                <a:ext cx="522514" cy="276999"/>
              </a:xfrm>
              <a:prstGeom prst="rect">
                <a:avLst/>
              </a:prstGeom>
              <a:noFill/>
            </p:spPr>
            <p:txBody>
              <a:bodyPr wrap="square" lIns="0" tIns="0" rIns="0" bIns="0" rtlCol="0">
                <a:spAutoFit/>
              </a:bodyPr>
              <a:lstStyle/>
              <a:p>
                <a:pPr algn="ctr">
                  <a:defRPr/>
                </a:pPr>
                <a:r>
                  <a:rPr lang="en-GB" b="1" dirty="0">
                    <a:solidFill>
                      <a:srgbClr val="000000"/>
                    </a:solidFill>
                  </a:rPr>
                  <a:t>TDF</a:t>
                </a:r>
              </a:p>
            </p:txBody>
          </p:sp>
          <p:sp>
            <p:nvSpPr>
              <p:cNvPr id="14" name="Down Arrow 16">
                <a:extLst>
                  <a:ext uri="{FF2B5EF4-FFF2-40B4-BE49-F238E27FC236}">
                    <a16:creationId xmlns:a16="http://schemas.microsoft.com/office/drawing/2014/main" xmlns="" id="{00F15E26-C4DD-464D-ABC2-D4154ED0144D}"/>
                  </a:ext>
                </a:extLst>
              </p:cNvPr>
              <p:cNvSpPr/>
              <p:nvPr/>
            </p:nvSpPr>
            <p:spPr bwMode="auto">
              <a:xfrm>
                <a:off x="5799828" y="3861047"/>
                <a:ext cx="441678" cy="818685"/>
              </a:xfrm>
              <a:prstGeom prst="downArrow">
                <a:avLst/>
              </a:prstGeom>
              <a:solidFill>
                <a:srgbClr val="FFC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5" name="Down Arrow 17">
                <a:extLst>
                  <a:ext uri="{FF2B5EF4-FFF2-40B4-BE49-F238E27FC236}">
                    <a16:creationId xmlns:a16="http://schemas.microsoft.com/office/drawing/2014/main" xmlns="" id="{4C9748E8-6C29-49B5-A0BF-CDECB89964B0}"/>
                  </a:ext>
                </a:extLst>
              </p:cNvPr>
              <p:cNvSpPr/>
              <p:nvPr/>
            </p:nvSpPr>
            <p:spPr bwMode="auto">
              <a:xfrm rot="10800000">
                <a:off x="2627783" y="2734526"/>
                <a:ext cx="441678" cy="1126521"/>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6" name="Down Arrow 20">
                <a:extLst>
                  <a:ext uri="{FF2B5EF4-FFF2-40B4-BE49-F238E27FC236}">
                    <a16:creationId xmlns:a16="http://schemas.microsoft.com/office/drawing/2014/main" xmlns="" id="{B55FF5D4-20CF-47C9-9A75-D96C32D96AE3}"/>
                  </a:ext>
                </a:extLst>
              </p:cNvPr>
              <p:cNvSpPr/>
              <p:nvPr/>
            </p:nvSpPr>
            <p:spPr bwMode="auto">
              <a:xfrm rot="10800000">
                <a:off x="3880106" y="2060852"/>
                <a:ext cx="441678" cy="1800195"/>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7" name="Down Arrow 21">
                <a:extLst>
                  <a:ext uri="{FF2B5EF4-FFF2-40B4-BE49-F238E27FC236}">
                    <a16:creationId xmlns:a16="http://schemas.microsoft.com/office/drawing/2014/main" xmlns="" id="{75653C7B-ED52-4E6D-B4B5-8E3C133A5AB5}"/>
                  </a:ext>
                </a:extLst>
              </p:cNvPr>
              <p:cNvSpPr/>
              <p:nvPr/>
            </p:nvSpPr>
            <p:spPr bwMode="auto">
              <a:xfrm rot="10800000">
                <a:off x="5055746" y="3088715"/>
                <a:ext cx="441678" cy="740890"/>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8" name="Down Arrow 22">
                <a:extLst>
                  <a:ext uri="{FF2B5EF4-FFF2-40B4-BE49-F238E27FC236}">
                    <a16:creationId xmlns:a16="http://schemas.microsoft.com/office/drawing/2014/main" xmlns="" id="{E5B4812A-EA4F-4F61-BEDE-1C98736B8415}"/>
                  </a:ext>
                </a:extLst>
              </p:cNvPr>
              <p:cNvSpPr/>
              <p:nvPr/>
            </p:nvSpPr>
            <p:spPr bwMode="auto">
              <a:xfrm rot="10800000">
                <a:off x="6656581" y="2895738"/>
                <a:ext cx="441678" cy="945244"/>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19" name="Down Arrow 23">
                <a:extLst>
                  <a:ext uri="{FF2B5EF4-FFF2-40B4-BE49-F238E27FC236}">
                    <a16:creationId xmlns:a16="http://schemas.microsoft.com/office/drawing/2014/main" xmlns="" id="{EF405B6F-94A0-4047-92A5-C278591E476E}"/>
                  </a:ext>
                </a:extLst>
              </p:cNvPr>
              <p:cNvSpPr/>
              <p:nvPr/>
            </p:nvSpPr>
            <p:spPr bwMode="auto">
              <a:xfrm rot="10800000">
                <a:off x="7645446" y="2905771"/>
                <a:ext cx="441678" cy="945244"/>
              </a:xfrm>
              <a:prstGeom prst="down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Arial" charset="0"/>
                  <a:ea typeface="ＭＳ Ｐゴシック" pitchFamily="28" charset="-128"/>
                </a:endParaRPr>
              </a:p>
            </p:txBody>
          </p:sp>
          <p:sp>
            <p:nvSpPr>
              <p:cNvPr id="9" name="TextBox 8">
                <a:extLst>
                  <a:ext uri="{FF2B5EF4-FFF2-40B4-BE49-F238E27FC236}">
                    <a16:creationId xmlns:a16="http://schemas.microsoft.com/office/drawing/2014/main" xmlns="" id="{F0399CCF-660F-4F71-8481-B89E7F0D6489}"/>
                  </a:ext>
                </a:extLst>
              </p:cNvPr>
              <p:cNvSpPr txBox="1"/>
              <p:nvPr/>
            </p:nvSpPr>
            <p:spPr>
              <a:xfrm>
                <a:off x="5036701" y="2765366"/>
                <a:ext cx="447945" cy="276999"/>
              </a:xfrm>
              <a:prstGeom prst="rect">
                <a:avLst/>
              </a:prstGeom>
              <a:noFill/>
            </p:spPr>
            <p:txBody>
              <a:bodyPr wrap="square" lIns="0" tIns="0" rIns="0" bIns="0" rtlCol="0">
                <a:spAutoFit/>
              </a:bodyPr>
              <a:lstStyle/>
              <a:p>
                <a:pPr algn="ctr">
                  <a:defRPr/>
                </a:pPr>
                <a:r>
                  <a:rPr lang="en-GB" b="1" dirty="0"/>
                  <a:t>PI</a:t>
                </a:r>
              </a:p>
            </p:txBody>
          </p:sp>
          <p:cxnSp>
            <p:nvCxnSpPr>
              <p:cNvPr id="13" name="Straight Connector 12">
                <a:extLst>
                  <a:ext uri="{FF2B5EF4-FFF2-40B4-BE49-F238E27FC236}">
                    <a16:creationId xmlns:a16="http://schemas.microsoft.com/office/drawing/2014/main" xmlns="" id="{57092C6C-C9DA-4143-A99B-B03B987489DD}"/>
                  </a:ext>
                </a:extLst>
              </p:cNvPr>
              <p:cNvCxnSpPr/>
              <p:nvPr/>
            </p:nvCxnSpPr>
            <p:spPr bwMode="auto">
              <a:xfrm flipV="1">
                <a:off x="2111750" y="3861048"/>
                <a:ext cx="6145147" cy="0"/>
              </a:xfrm>
              <a:prstGeom prst="line">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cxnSp>
        </p:grpSp>
        <p:sp>
          <p:nvSpPr>
            <p:cNvPr id="20" name="TextBox 19">
              <a:extLst>
                <a:ext uri="{FF2B5EF4-FFF2-40B4-BE49-F238E27FC236}">
                  <a16:creationId xmlns:a16="http://schemas.microsoft.com/office/drawing/2014/main" xmlns="" id="{A413C78B-E990-4F1C-88FE-990D056E3143}"/>
                </a:ext>
              </a:extLst>
            </p:cNvPr>
            <p:cNvSpPr txBox="1"/>
            <p:nvPr/>
          </p:nvSpPr>
          <p:spPr>
            <a:xfrm>
              <a:off x="1477072" y="2696713"/>
              <a:ext cx="1629650" cy="369332"/>
            </a:xfrm>
            <a:prstGeom prst="rect">
              <a:avLst/>
            </a:prstGeom>
            <a:noFill/>
          </p:spPr>
          <p:txBody>
            <a:bodyPr wrap="square" lIns="0" tIns="0" rIns="0" bIns="0" rtlCol="0">
              <a:spAutoFit/>
            </a:bodyPr>
            <a:lstStyle/>
            <a:p>
              <a:pPr>
                <a:defRPr/>
              </a:pPr>
              <a:r>
                <a:rPr lang="en-GB" sz="2400" b="1" dirty="0">
                  <a:solidFill>
                    <a:srgbClr val="000000"/>
                  </a:solidFill>
                  <a:cs typeface="Arial Narrow" panose="020B0604020202020204" pitchFamily="34" charset="0"/>
                </a:rPr>
                <a:t>Weight gain</a:t>
              </a:r>
            </a:p>
          </p:txBody>
        </p:sp>
        <p:sp>
          <p:nvSpPr>
            <p:cNvPr id="21" name="TextBox 20">
              <a:extLst>
                <a:ext uri="{FF2B5EF4-FFF2-40B4-BE49-F238E27FC236}">
                  <a16:creationId xmlns:a16="http://schemas.microsoft.com/office/drawing/2014/main" xmlns="" id="{33CE6F6F-CEE9-4E55-8A42-E54429A52C27}"/>
                </a:ext>
              </a:extLst>
            </p:cNvPr>
            <p:cNvSpPr txBox="1"/>
            <p:nvPr/>
          </p:nvSpPr>
          <p:spPr>
            <a:xfrm>
              <a:off x="1477072" y="4651532"/>
              <a:ext cx="1968683" cy="369332"/>
            </a:xfrm>
            <a:prstGeom prst="rect">
              <a:avLst/>
            </a:prstGeom>
            <a:noFill/>
          </p:spPr>
          <p:txBody>
            <a:bodyPr wrap="square" lIns="0" tIns="0" rIns="0" bIns="0" rtlCol="0">
              <a:spAutoFit/>
            </a:bodyPr>
            <a:lstStyle/>
            <a:p>
              <a:pPr>
                <a:defRPr/>
              </a:pPr>
              <a:r>
                <a:rPr lang="en-GB" sz="2400" b="1" dirty="0">
                  <a:solidFill>
                    <a:srgbClr val="000000"/>
                  </a:solidFill>
                  <a:cs typeface="Arial Narrow" panose="020B0604020202020204" pitchFamily="34" charset="0"/>
                </a:rPr>
                <a:t>Weight loss</a:t>
              </a:r>
            </a:p>
          </p:txBody>
        </p:sp>
      </p:grpSp>
      <p:sp>
        <p:nvSpPr>
          <p:cNvPr id="22" name="TextBox 21">
            <a:extLst>
              <a:ext uri="{FF2B5EF4-FFF2-40B4-BE49-F238E27FC236}">
                <a16:creationId xmlns:a16="http://schemas.microsoft.com/office/drawing/2014/main" xmlns="" id="{C2B8D32A-F91B-DC4D-8B8D-B2C44948C627}"/>
              </a:ext>
            </a:extLst>
          </p:cNvPr>
          <p:cNvSpPr txBox="1"/>
          <p:nvPr/>
        </p:nvSpPr>
        <p:spPr>
          <a:xfrm>
            <a:off x="15500" y="5765367"/>
            <a:ext cx="3862596" cy="338554"/>
          </a:xfrm>
          <a:prstGeom prst="rect">
            <a:avLst/>
          </a:prstGeom>
          <a:noFill/>
        </p:spPr>
        <p:txBody>
          <a:bodyPr wrap="none" rtlCol="0">
            <a:spAutoFit/>
          </a:bodyPr>
          <a:lstStyle/>
          <a:p>
            <a:r>
              <a:rPr lang="en-US" sz="1600" dirty="0"/>
              <a:t>A Hill </a:t>
            </a:r>
            <a:r>
              <a:rPr lang="en-US" sz="1600" i="1" dirty="0"/>
              <a:t>et al</a:t>
            </a:r>
            <a:r>
              <a:rPr lang="en-US" sz="1600" dirty="0"/>
              <a:t>. Journal of Virus Eradication 2019</a:t>
            </a:r>
          </a:p>
        </p:txBody>
      </p:sp>
    </p:spTree>
    <p:extLst>
      <p:ext uri="{BB962C8B-B14F-4D97-AF65-F5344CB8AC3E}">
        <p14:creationId xmlns:p14="http://schemas.microsoft.com/office/powerpoint/2010/main" val="31696671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Weight</a:t>
            </a:r>
            <a:endParaRPr lang="en-US" dirty="0">
              <a:latin typeface="+mj-lt"/>
            </a:endParaRPr>
          </a:p>
        </p:txBody>
      </p:sp>
      <p:sp>
        <p:nvSpPr>
          <p:cNvPr id="3" name="Content Placeholder 2"/>
          <p:cNvSpPr>
            <a:spLocks noGrp="1"/>
          </p:cNvSpPr>
          <p:nvPr>
            <p:ph idx="1"/>
          </p:nvPr>
        </p:nvSpPr>
        <p:spPr/>
        <p:txBody>
          <a:bodyPr/>
          <a:lstStyle/>
          <a:p>
            <a:r>
              <a:rPr lang="en-US" b="1" dirty="0" smtClean="0">
                <a:latin typeface="+mj-lt"/>
              </a:rPr>
              <a:t>NAMSAL 48 weeks </a:t>
            </a:r>
            <a:r>
              <a:rPr lang="en-US" sz="2800" b="1" dirty="0" smtClean="0">
                <a:latin typeface="+mj-lt"/>
              </a:rPr>
              <a:t>(baseline BMI 23)</a:t>
            </a:r>
          </a:p>
          <a:p>
            <a:pPr lvl="1"/>
            <a:r>
              <a:rPr lang="en-US" dirty="0" smtClean="0">
                <a:latin typeface="+mj-lt"/>
              </a:rPr>
              <a:t>Significantly more weight/BMI gain &amp; emergent obesity on            TDF/3TC + DTG </a:t>
            </a:r>
            <a:r>
              <a:rPr lang="en-US" dirty="0" err="1" smtClean="0">
                <a:latin typeface="+mj-lt"/>
              </a:rPr>
              <a:t>vs</a:t>
            </a:r>
            <a:r>
              <a:rPr lang="en-US" dirty="0" smtClean="0">
                <a:latin typeface="+mj-lt"/>
              </a:rPr>
              <a:t> TDF/3TC/EFV400 </a:t>
            </a:r>
          </a:p>
          <a:p>
            <a:r>
              <a:rPr lang="en-US" b="1" dirty="0" smtClean="0">
                <a:latin typeface="+mj-lt"/>
              </a:rPr>
              <a:t>ADVANCE 96 weeks </a:t>
            </a:r>
            <a:r>
              <a:rPr lang="en-US" sz="2800" b="1" dirty="0" smtClean="0">
                <a:latin typeface="+mj-lt"/>
              </a:rPr>
              <a:t>(baseline BMI 22 in men, 27 in women)</a:t>
            </a:r>
            <a:endParaRPr lang="en-US" b="1" dirty="0" smtClean="0">
              <a:latin typeface="+mj-lt"/>
            </a:endParaRPr>
          </a:p>
          <a:p>
            <a:pPr lvl="1"/>
            <a:r>
              <a:rPr lang="en-US" b="1" dirty="0" smtClean="0">
                <a:solidFill>
                  <a:srgbClr val="FF0000"/>
                </a:solidFill>
                <a:latin typeface="+mj-lt"/>
              </a:rPr>
              <a:t>TAF/F/DTG </a:t>
            </a:r>
            <a:r>
              <a:rPr lang="en-US" dirty="0" err="1" smtClean="0">
                <a:latin typeface="+mj-lt"/>
              </a:rPr>
              <a:t>vs</a:t>
            </a:r>
            <a:r>
              <a:rPr lang="en-US" dirty="0" smtClean="0">
                <a:latin typeface="+mj-lt"/>
              </a:rPr>
              <a:t> </a:t>
            </a:r>
            <a:r>
              <a:rPr lang="en-US" b="1" dirty="0" smtClean="0">
                <a:latin typeface="+mj-lt"/>
              </a:rPr>
              <a:t>TDF/F/DTG </a:t>
            </a:r>
            <a:r>
              <a:rPr lang="en-US" dirty="0" err="1" smtClean="0">
                <a:latin typeface="+mj-lt"/>
              </a:rPr>
              <a:t>vs</a:t>
            </a:r>
            <a:r>
              <a:rPr lang="en-US" dirty="0" smtClean="0">
                <a:latin typeface="+mj-lt"/>
              </a:rPr>
              <a:t> </a:t>
            </a:r>
            <a:r>
              <a:rPr lang="en-US" b="1" dirty="0" smtClean="0">
                <a:solidFill>
                  <a:srgbClr val="000090"/>
                </a:solidFill>
                <a:latin typeface="+mj-lt"/>
              </a:rPr>
              <a:t>TDF/FTC/EFV</a:t>
            </a:r>
          </a:p>
          <a:p>
            <a:pPr lvl="1"/>
            <a:r>
              <a:rPr lang="en-US" dirty="0" smtClean="0">
                <a:latin typeface="+mj-lt"/>
              </a:rPr>
              <a:t>Men </a:t>
            </a:r>
            <a:r>
              <a:rPr lang="en-US" b="1" dirty="0" smtClean="0">
                <a:solidFill>
                  <a:srgbClr val="FF0000"/>
                </a:solidFill>
                <a:latin typeface="+mj-lt"/>
              </a:rPr>
              <a:t>+5kg</a:t>
            </a:r>
            <a:r>
              <a:rPr lang="en-US" dirty="0" smtClean="0">
                <a:latin typeface="+mj-lt"/>
              </a:rPr>
              <a:t>, </a:t>
            </a:r>
            <a:r>
              <a:rPr lang="en-US" b="1" dirty="0" smtClean="0">
                <a:latin typeface="+mj-lt"/>
              </a:rPr>
              <a:t>+4kg</a:t>
            </a:r>
            <a:r>
              <a:rPr lang="en-US" dirty="0" smtClean="0">
                <a:latin typeface="+mj-lt"/>
              </a:rPr>
              <a:t>, </a:t>
            </a:r>
            <a:r>
              <a:rPr lang="en-US" b="1" dirty="0" smtClean="0">
                <a:solidFill>
                  <a:srgbClr val="000090"/>
                </a:solidFill>
                <a:latin typeface="+mj-lt"/>
              </a:rPr>
              <a:t>+1kg </a:t>
            </a:r>
            <a:r>
              <a:rPr lang="en-US" dirty="0" smtClean="0">
                <a:solidFill>
                  <a:schemeClr val="tx1"/>
                </a:solidFill>
                <a:latin typeface="+mj-lt"/>
              </a:rPr>
              <a:t>(DEXA: similar fat/lean mass gain)</a:t>
            </a:r>
            <a:endParaRPr lang="en-US" b="1" dirty="0" smtClean="0">
              <a:solidFill>
                <a:schemeClr val="tx1"/>
              </a:solidFill>
              <a:latin typeface="+mj-lt"/>
            </a:endParaRPr>
          </a:p>
          <a:p>
            <a:pPr lvl="1"/>
            <a:r>
              <a:rPr lang="en-US" dirty="0" smtClean="0">
                <a:latin typeface="+mj-lt"/>
              </a:rPr>
              <a:t>Women </a:t>
            </a:r>
            <a:r>
              <a:rPr lang="en-US" b="1" dirty="0" smtClean="0">
                <a:solidFill>
                  <a:srgbClr val="FF0000"/>
                </a:solidFill>
                <a:latin typeface="+mj-lt"/>
              </a:rPr>
              <a:t>+10kg</a:t>
            </a:r>
            <a:r>
              <a:rPr lang="en-US" dirty="0" smtClean="0">
                <a:latin typeface="+mj-lt"/>
              </a:rPr>
              <a:t>, </a:t>
            </a:r>
            <a:r>
              <a:rPr lang="en-US" b="1" dirty="0" smtClean="0">
                <a:latin typeface="+mj-lt"/>
              </a:rPr>
              <a:t>+5kg</a:t>
            </a:r>
            <a:r>
              <a:rPr lang="en-US" dirty="0" smtClean="0">
                <a:latin typeface="+mj-lt"/>
              </a:rPr>
              <a:t>, </a:t>
            </a:r>
            <a:r>
              <a:rPr lang="en-US" b="1" dirty="0" smtClean="0">
                <a:solidFill>
                  <a:srgbClr val="000090"/>
                </a:solidFill>
                <a:latin typeface="+mj-lt"/>
              </a:rPr>
              <a:t>+3kg </a:t>
            </a:r>
            <a:r>
              <a:rPr lang="en-US" dirty="0">
                <a:solidFill>
                  <a:schemeClr val="tx1"/>
                </a:solidFill>
                <a:latin typeface="+mn-lt"/>
              </a:rPr>
              <a:t>(DEXA: </a:t>
            </a:r>
            <a:r>
              <a:rPr lang="en-US" dirty="0" smtClean="0">
                <a:solidFill>
                  <a:schemeClr val="tx1"/>
                </a:solidFill>
                <a:latin typeface="+mn-lt"/>
              </a:rPr>
              <a:t>fat</a:t>
            </a:r>
            <a:r>
              <a:rPr lang="en-US" dirty="0">
                <a:solidFill>
                  <a:schemeClr val="tx1"/>
                </a:solidFill>
                <a:latin typeface="+mn-lt"/>
              </a:rPr>
              <a:t>&gt;</a:t>
            </a:r>
            <a:r>
              <a:rPr lang="en-US" dirty="0" smtClean="0">
                <a:solidFill>
                  <a:schemeClr val="tx1"/>
                </a:solidFill>
                <a:latin typeface="+mn-lt"/>
              </a:rPr>
              <a:t>lean </a:t>
            </a:r>
            <a:r>
              <a:rPr lang="en-US" dirty="0">
                <a:solidFill>
                  <a:schemeClr val="tx1"/>
                </a:solidFill>
                <a:latin typeface="+mn-lt"/>
              </a:rPr>
              <a:t>mass gain)</a:t>
            </a:r>
            <a:endParaRPr lang="en-US" b="1" dirty="0">
              <a:solidFill>
                <a:schemeClr val="tx1"/>
              </a:solidFill>
              <a:latin typeface="+mn-lt"/>
            </a:endParaRPr>
          </a:p>
          <a:p>
            <a:pPr marL="457200" lvl="1" indent="0">
              <a:buNone/>
            </a:pPr>
            <a:endParaRPr lang="en-US" b="1" dirty="0">
              <a:solidFill>
                <a:srgbClr val="000090"/>
              </a:solidFill>
              <a:latin typeface="+mj-lt"/>
            </a:endParaRPr>
          </a:p>
        </p:txBody>
      </p:sp>
    </p:spTree>
    <p:extLst>
      <p:ext uri="{BB962C8B-B14F-4D97-AF65-F5344CB8AC3E}">
        <p14:creationId xmlns:p14="http://schemas.microsoft.com/office/powerpoint/2010/main" val="22651640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675"/>
            <a:ext cx="12192000" cy="1143000"/>
          </a:xfrm>
        </p:spPr>
        <p:txBody>
          <a:bodyPr>
            <a:noAutofit/>
          </a:bodyPr>
          <a:lstStyle/>
          <a:p>
            <a:r>
              <a:rPr lang="en-US" dirty="0">
                <a:latin typeface="+mj-lt"/>
              </a:rPr>
              <a:t>ADVANCE: BMI category over time: women </a:t>
            </a:r>
            <a:br>
              <a:rPr lang="en-US" dirty="0">
                <a:latin typeface="+mj-lt"/>
              </a:rPr>
            </a:br>
            <a:r>
              <a:rPr lang="en-US" dirty="0">
                <a:latin typeface="+mj-lt"/>
              </a:rPr>
              <a:t>(obese at baseline excluded)</a:t>
            </a:r>
          </a:p>
        </p:txBody>
      </p:sp>
      <p:sp>
        <p:nvSpPr>
          <p:cNvPr id="6" name="TextBox 5">
            <a:extLst>
              <a:ext uri="{FF2B5EF4-FFF2-40B4-BE49-F238E27FC236}">
                <a16:creationId xmlns:a16="http://schemas.microsoft.com/office/drawing/2014/main" xmlns="" id="{829EC9A3-66D5-497A-B24F-AD48B2243B5B}"/>
              </a:ext>
            </a:extLst>
          </p:cNvPr>
          <p:cNvSpPr txBox="1"/>
          <p:nvPr/>
        </p:nvSpPr>
        <p:spPr>
          <a:xfrm rot="16200000">
            <a:off x="642442" y="2819494"/>
            <a:ext cx="1720307" cy="400110"/>
          </a:xfrm>
          <a:prstGeom prst="rect">
            <a:avLst/>
          </a:prstGeom>
          <a:noFill/>
        </p:spPr>
        <p:txBody>
          <a:bodyPr wrap="square" rtlCol="0">
            <a:spAutoFit/>
          </a:bodyPr>
          <a:lstStyle/>
          <a:p>
            <a:r>
              <a:rPr lang="en-GB" b="1" dirty="0">
                <a:latin typeface="Arial Narrow" panose="020B0604020202020204" pitchFamily="34" charset="0"/>
                <a:cs typeface="Arial Narrow" panose="020B0604020202020204" pitchFamily="34" charset="0"/>
              </a:rPr>
              <a:t>% </a:t>
            </a:r>
            <a:r>
              <a:rPr lang="en-GB" sz="2000" b="1" dirty="0">
                <a:latin typeface="Arial Narrow" panose="020B0604020202020204" pitchFamily="34" charset="0"/>
                <a:cs typeface="Arial Narrow" panose="020B0604020202020204" pitchFamily="34" charset="0"/>
              </a:rPr>
              <a:t>Participants</a:t>
            </a:r>
          </a:p>
        </p:txBody>
      </p:sp>
      <p:pic>
        <p:nvPicPr>
          <p:cNvPr id="15" name="Picture 14" descr="A screenshot of a cell phone&#10;&#10;Description automatically generated">
            <a:extLst>
              <a:ext uri="{FF2B5EF4-FFF2-40B4-BE49-F238E27FC236}">
                <a16:creationId xmlns:a16="http://schemas.microsoft.com/office/drawing/2014/main" xmlns="" id="{EF89BA58-61B5-4BD9-8BF5-510E5CB75A81}"/>
              </a:ext>
            </a:extLst>
          </p:cNvPr>
          <p:cNvPicPr>
            <a:picLocks noChangeAspect="1"/>
          </p:cNvPicPr>
          <p:nvPr/>
        </p:nvPicPr>
        <p:blipFill rotWithShape="1">
          <a:blip r:embed="rId3"/>
          <a:srcRect t="17778" b="14620"/>
          <a:stretch/>
        </p:blipFill>
        <p:spPr>
          <a:xfrm>
            <a:off x="1891366" y="1556082"/>
            <a:ext cx="8409268" cy="4140000"/>
          </a:xfrm>
          <a:prstGeom prst="rect">
            <a:avLst/>
          </a:prstGeom>
        </p:spPr>
      </p:pic>
    </p:spTree>
    <p:extLst>
      <p:ext uri="{BB962C8B-B14F-4D97-AF65-F5344CB8AC3E}">
        <p14:creationId xmlns:p14="http://schemas.microsoft.com/office/powerpoint/2010/main" val="3121089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mj-lt"/>
              </a:rPr>
              <a:t>NEW DRUGS</a:t>
            </a:r>
            <a:endParaRPr lang="en-US" dirty="0">
              <a:latin typeface="+mj-lt"/>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998134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Track B: rapporteur highlights</a:t>
            </a:r>
            <a:endParaRPr lang="en-US" dirty="0"/>
          </a:p>
        </p:txBody>
      </p:sp>
      <p:sp>
        <p:nvSpPr>
          <p:cNvPr id="3" name="Subtitle 2"/>
          <p:cNvSpPr>
            <a:spLocks noGrp="1"/>
          </p:cNvSpPr>
          <p:nvPr>
            <p:ph type="subTitle" idx="1"/>
          </p:nvPr>
        </p:nvSpPr>
        <p:spPr>
          <a:xfrm>
            <a:off x="1828800" y="3407780"/>
            <a:ext cx="8534400" cy="1031135"/>
          </a:xfrm>
        </p:spPr>
        <p:txBody>
          <a:bodyPr>
            <a:normAutofit lnSpcReduction="10000"/>
          </a:bodyPr>
          <a:lstStyle/>
          <a:p>
            <a:r>
              <a:rPr lang="en-US" sz="3200" dirty="0" smtClean="0"/>
              <a:t>Laura Waters</a:t>
            </a:r>
          </a:p>
          <a:p>
            <a:r>
              <a:rPr lang="en-US" dirty="0" smtClean="0"/>
              <a:t>Mortimer Market Centre, CNWL, London, UK</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3609" y="4573633"/>
            <a:ext cx="483233" cy="483233"/>
          </a:xfrm>
          <a:prstGeom prst="rect">
            <a:avLst/>
          </a:prstGeom>
        </p:spPr>
      </p:pic>
      <p:sp>
        <p:nvSpPr>
          <p:cNvPr id="6" name="Rectangle 5"/>
          <p:cNvSpPr/>
          <p:nvPr/>
        </p:nvSpPr>
        <p:spPr>
          <a:xfrm>
            <a:off x="4906842" y="4535367"/>
            <a:ext cx="2638913" cy="523220"/>
          </a:xfrm>
          <a:prstGeom prst="rect">
            <a:avLst/>
          </a:prstGeom>
        </p:spPr>
        <p:txBody>
          <a:bodyPr wrap="none">
            <a:spAutoFit/>
          </a:bodyPr>
          <a:lstStyle/>
          <a:p>
            <a:r>
              <a:rPr lang="en-US" sz="2800" dirty="0" smtClean="0">
                <a:solidFill>
                  <a:schemeClr val="tx1">
                    <a:lumMod val="85000"/>
                    <a:lumOff val="15000"/>
                  </a:schemeClr>
                </a:solidFill>
              </a:rPr>
              <a:t>@</a:t>
            </a:r>
            <a:r>
              <a:rPr lang="en-US" sz="2800" dirty="0" err="1" smtClean="0">
                <a:solidFill>
                  <a:schemeClr val="tx1">
                    <a:lumMod val="85000"/>
                    <a:lumOff val="15000"/>
                  </a:schemeClr>
                </a:solidFill>
              </a:rPr>
              <a:t>drlaurajwaters</a:t>
            </a:r>
            <a:endParaRPr lang="en-US" sz="2800" dirty="0">
              <a:solidFill>
                <a:schemeClr val="tx1">
                  <a:lumMod val="85000"/>
                  <a:lumOff val="15000"/>
                </a:schemeClr>
              </a:solidFill>
            </a:endParaRPr>
          </a:p>
        </p:txBody>
      </p:sp>
      <p:sp>
        <p:nvSpPr>
          <p:cNvPr id="8" name="Subtitle 2"/>
          <p:cNvSpPr txBox="1">
            <a:spLocks/>
          </p:cNvSpPr>
          <p:nvPr/>
        </p:nvSpPr>
        <p:spPr>
          <a:xfrm>
            <a:off x="1981200" y="5167746"/>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smtClean="0">
                <a:solidFill>
                  <a:schemeClr val="tx1">
                    <a:lumMod val="85000"/>
                    <a:lumOff val="15000"/>
                  </a:schemeClr>
                </a:solidFill>
              </a:rPr>
              <a:t>Share your thoughts on this presentation with </a:t>
            </a:r>
            <a:r>
              <a:rPr lang="en-US" sz="2000" b="1" dirty="0" smtClean="0">
                <a:solidFill>
                  <a:srgbClr val="FF0000"/>
                </a:solidFill>
              </a:rPr>
              <a:t>#IAS2019</a:t>
            </a:r>
          </a:p>
        </p:txBody>
      </p:sp>
    </p:spTree>
    <p:extLst>
      <p:ext uri="{BB962C8B-B14F-4D97-AF65-F5344CB8AC3E}">
        <p14:creationId xmlns:p14="http://schemas.microsoft.com/office/powerpoint/2010/main" val="3565225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Very brief</a:t>
            </a:r>
            <a:endParaRPr lang="en-US" dirty="0">
              <a:latin typeface="+mj-lt"/>
            </a:endParaRPr>
          </a:p>
        </p:txBody>
      </p:sp>
      <p:sp>
        <p:nvSpPr>
          <p:cNvPr id="3" name="Content Placeholder 2"/>
          <p:cNvSpPr>
            <a:spLocks noGrp="1"/>
          </p:cNvSpPr>
          <p:nvPr>
            <p:ph idx="1"/>
          </p:nvPr>
        </p:nvSpPr>
        <p:spPr>
          <a:xfrm>
            <a:off x="609600" y="1185227"/>
            <a:ext cx="10972800" cy="4775244"/>
          </a:xfrm>
        </p:spPr>
        <p:txBody>
          <a:bodyPr>
            <a:normAutofit fontScale="92500" lnSpcReduction="10000"/>
          </a:bodyPr>
          <a:lstStyle/>
          <a:p>
            <a:r>
              <a:rPr lang="en-US" b="1" dirty="0" err="1" smtClean="0">
                <a:latin typeface="+mj-lt"/>
              </a:rPr>
              <a:t>Fostemsavir</a:t>
            </a:r>
            <a:r>
              <a:rPr lang="en-US" b="1" dirty="0" smtClean="0">
                <a:latin typeface="+mj-lt"/>
              </a:rPr>
              <a:t>: BRIGHTE Study</a:t>
            </a:r>
          </a:p>
          <a:p>
            <a:r>
              <a:rPr lang="en-US" b="1" dirty="0" err="1" smtClean="0">
                <a:latin typeface="+mj-lt"/>
              </a:rPr>
              <a:t>Islatravir</a:t>
            </a:r>
            <a:r>
              <a:rPr lang="en-US" b="1" dirty="0" smtClean="0">
                <a:latin typeface="+mj-lt"/>
              </a:rPr>
              <a:t> </a:t>
            </a:r>
            <a:r>
              <a:rPr lang="en-US" b="1" dirty="0">
                <a:latin typeface="+mj-lt"/>
              </a:rPr>
              <a:t>(MK-8591) 1st in class </a:t>
            </a:r>
            <a:r>
              <a:rPr lang="en-US" b="1" dirty="0" smtClean="0">
                <a:latin typeface="+mj-lt"/>
              </a:rPr>
              <a:t>NRTTI</a:t>
            </a:r>
          </a:p>
          <a:p>
            <a:pPr lvl="1"/>
            <a:r>
              <a:rPr lang="en-US" dirty="0" smtClean="0">
                <a:latin typeface="+mj-lt"/>
              </a:rPr>
              <a:t>Phase </a:t>
            </a:r>
            <a:r>
              <a:rPr lang="en-US" dirty="0">
                <a:latin typeface="+mj-lt"/>
              </a:rPr>
              <a:t>2 study: </a:t>
            </a:r>
            <a:r>
              <a:rPr lang="en-US" dirty="0" err="1">
                <a:latin typeface="+mj-lt"/>
              </a:rPr>
              <a:t>doravirine</a:t>
            </a:r>
            <a:r>
              <a:rPr lang="en-US" dirty="0">
                <a:latin typeface="+mj-lt"/>
              </a:rPr>
              <a:t> + 3TC + </a:t>
            </a:r>
            <a:r>
              <a:rPr lang="en-US" dirty="0" err="1">
                <a:latin typeface="+mj-lt"/>
              </a:rPr>
              <a:t>islatravir</a:t>
            </a:r>
            <a:r>
              <a:rPr lang="en-US" dirty="0">
                <a:latin typeface="+mj-lt"/>
              </a:rPr>
              <a:t> (0.25, 0.75 or 2.25mg) </a:t>
            </a:r>
            <a:r>
              <a:rPr lang="en-US" dirty="0" err="1">
                <a:latin typeface="+mj-lt"/>
              </a:rPr>
              <a:t>vs</a:t>
            </a:r>
            <a:r>
              <a:rPr lang="en-US" dirty="0">
                <a:latin typeface="+mj-lt"/>
              </a:rPr>
              <a:t> </a:t>
            </a:r>
            <a:r>
              <a:rPr lang="en-US" dirty="0" err="1">
                <a:latin typeface="+mj-lt"/>
              </a:rPr>
              <a:t>doravirine</a:t>
            </a:r>
            <a:r>
              <a:rPr lang="en-US" dirty="0">
                <a:latin typeface="+mj-lt"/>
              </a:rPr>
              <a:t>/TDF/3TC for 24 weeks, then drop 3TC in </a:t>
            </a:r>
            <a:r>
              <a:rPr lang="en-US" dirty="0" err="1">
                <a:latin typeface="+mj-lt"/>
              </a:rPr>
              <a:t>islatravir</a:t>
            </a:r>
            <a:r>
              <a:rPr lang="en-US" dirty="0">
                <a:latin typeface="+mj-lt"/>
              </a:rPr>
              <a:t> </a:t>
            </a:r>
            <a:r>
              <a:rPr lang="en-US" dirty="0" smtClean="0">
                <a:latin typeface="+mj-lt"/>
              </a:rPr>
              <a:t>arms</a:t>
            </a:r>
          </a:p>
          <a:p>
            <a:pPr lvl="1"/>
            <a:r>
              <a:rPr lang="en-US" dirty="0" smtClean="0">
                <a:latin typeface="+mj-lt"/>
              </a:rPr>
              <a:t>Good </a:t>
            </a:r>
            <a:r>
              <a:rPr lang="en-US" dirty="0">
                <a:latin typeface="+mj-lt"/>
              </a:rPr>
              <a:t>viral suppression to W48, promising </a:t>
            </a:r>
            <a:r>
              <a:rPr lang="en-US" dirty="0" smtClean="0">
                <a:latin typeface="+mj-lt"/>
              </a:rPr>
              <a:t>2DR</a:t>
            </a:r>
          </a:p>
          <a:p>
            <a:r>
              <a:rPr lang="en-US" b="1" dirty="0" smtClean="0">
                <a:latin typeface="+mj-lt"/>
              </a:rPr>
              <a:t>GS-6207 capsid inhibitor: </a:t>
            </a:r>
            <a:r>
              <a:rPr lang="en-US" dirty="0" smtClean="0">
                <a:latin typeface="+mj-lt"/>
              </a:rPr>
              <a:t>ph1 s/c d14 2.2 log VL after single dose</a:t>
            </a:r>
          </a:p>
          <a:p>
            <a:r>
              <a:rPr lang="en-US" b="1" dirty="0" smtClean="0">
                <a:latin typeface="+mj-lt"/>
              </a:rPr>
              <a:t>No drugs:</a:t>
            </a:r>
          </a:p>
          <a:p>
            <a:pPr lvl="1"/>
            <a:r>
              <a:rPr lang="en-US" dirty="0">
                <a:latin typeface="+mj-lt"/>
              </a:rPr>
              <a:t>Cure strategies &amp; analytical treatment interruption (ATI</a:t>
            </a:r>
            <a:r>
              <a:rPr lang="en-US" dirty="0" smtClean="0">
                <a:latin typeface="+mj-lt"/>
              </a:rPr>
              <a:t>)</a:t>
            </a:r>
          </a:p>
          <a:p>
            <a:pPr lvl="1"/>
            <a:r>
              <a:rPr lang="en-US" dirty="0" smtClean="0">
                <a:latin typeface="+mj-lt"/>
              </a:rPr>
              <a:t>Implications for participants &amp; their sexual partners</a:t>
            </a:r>
          </a:p>
          <a:p>
            <a:pPr lvl="1"/>
            <a:r>
              <a:rPr lang="en-US" dirty="0" smtClean="0">
                <a:latin typeface="+mj-lt"/>
              </a:rPr>
              <a:t>Engage community early &amp; continuously in trial design &amp; conduct  </a:t>
            </a:r>
          </a:p>
        </p:txBody>
      </p:sp>
    </p:spTree>
    <p:extLst>
      <p:ext uri="{BB962C8B-B14F-4D97-AF65-F5344CB8AC3E}">
        <p14:creationId xmlns:p14="http://schemas.microsoft.com/office/powerpoint/2010/main" val="3453545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Access</a:t>
            </a:r>
            <a:endParaRPr lang="en-US" dirty="0">
              <a:latin typeface="+mj-lt"/>
            </a:endParaRPr>
          </a:p>
        </p:txBody>
      </p:sp>
      <p:sp>
        <p:nvSpPr>
          <p:cNvPr id="3" name="Content Placeholder 2"/>
          <p:cNvSpPr>
            <a:spLocks noGrp="1"/>
          </p:cNvSpPr>
          <p:nvPr>
            <p:ph idx="1"/>
          </p:nvPr>
        </p:nvSpPr>
        <p:spPr/>
        <p:txBody>
          <a:bodyPr/>
          <a:lstStyle/>
          <a:p>
            <a:r>
              <a:rPr lang="en-US" i="1" dirty="0" smtClean="0">
                <a:latin typeface="+mj-lt"/>
              </a:rPr>
              <a:t>“The </a:t>
            </a:r>
            <a:r>
              <a:rPr lang="en-US" i="1" dirty="0" smtClean="0">
                <a:latin typeface="+mj-lt"/>
              </a:rPr>
              <a:t>future </a:t>
            </a:r>
            <a:r>
              <a:rPr lang="en-US" i="1" dirty="0" smtClean="0">
                <a:latin typeface="+mj-lt"/>
              </a:rPr>
              <a:t>is here</a:t>
            </a:r>
            <a:r>
              <a:rPr lang="is-IS" i="1" dirty="0" smtClean="0">
                <a:latin typeface="+mj-lt"/>
              </a:rPr>
              <a:t>….</a:t>
            </a:r>
            <a:r>
              <a:rPr lang="en-US" i="1" dirty="0" smtClean="0">
                <a:latin typeface="+mj-lt"/>
              </a:rPr>
              <a:t>but it’s </a:t>
            </a:r>
            <a:r>
              <a:rPr lang="en-US" i="1" dirty="0" smtClean="0">
                <a:latin typeface="+mj-lt"/>
              </a:rPr>
              <a:t>our collective responsibility to </a:t>
            </a:r>
            <a:r>
              <a:rPr lang="en-US" i="1" dirty="0" smtClean="0">
                <a:latin typeface="+mj-lt"/>
              </a:rPr>
              <a:t>deliver innovation EVERYWHERE, to </a:t>
            </a:r>
            <a:r>
              <a:rPr lang="en-US" i="1" dirty="0" smtClean="0">
                <a:latin typeface="+mj-lt"/>
              </a:rPr>
              <a:t>EVERYONE including </a:t>
            </a:r>
            <a:r>
              <a:rPr lang="en-US" i="1" dirty="0" smtClean="0">
                <a:latin typeface="+mj-lt"/>
              </a:rPr>
              <a:t>women &amp; children” </a:t>
            </a:r>
            <a:r>
              <a:rPr lang="en-US" b="1" dirty="0" smtClean="0">
                <a:latin typeface="+mj-lt"/>
              </a:rPr>
              <a:t>Professor Chloe </a:t>
            </a:r>
            <a:r>
              <a:rPr lang="en-US" b="1" dirty="0" err="1" smtClean="0">
                <a:latin typeface="+mj-lt"/>
              </a:rPr>
              <a:t>Orkin</a:t>
            </a:r>
            <a:r>
              <a:rPr lang="en-US" b="1" dirty="0" smtClean="0">
                <a:latin typeface="+mj-lt"/>
              </a:rPr>
              <a:t>, London (TUSY03)</a:t>
            </a:r>
            <a:r>
              <a:rPr lang="en-US" b="1" dirty="0" smtClean="0">
                <a:latin typeface="+mj-lt"/>
              </a:rPr>
              <a:t> </a:t>
            </a:r>
            <a:endParaRPr lang="en-US" b="1" dirty="0">
              <a:latin typeface="+mj-lt"/>
            </a:endParaRPr>
          </a:p>
          <a:p>
            <a:r>
              <a:rPr lang="en-US" b="1" dirty="0" smtClean="0">
                <a:latin typeface="+mj-lt"/>
              </a:rPr>
              <a:t>The Medicines Patent </a:t>
            </a:r>
            <a:r>
              <a:rPr lang="en-US" b="1" dirty="0">
                <a:latin typeface="+mj-lt"/>
              </a:rPr>
              <a:t>Pool </a:t>
            </a:r>
            <a:r>
              <a:rPr lang="en-US" dirty="0" smtClean="0">
                <a:latin typeface="+mj-lt"/>
              </a:rPr>
              <a:t>generic</a:t>
            </a:r>
            <a:r>
              <a:rPr lang="en-US" b="1" dirty="0" smtClean="0">
                <a:latin typeface="+mj-lt"/>
              </a:rPr>
              <a:t> </a:t>
            </a:r>
            <a:r>
              <a:rPr lang="en-US" dirty="0" smtClean="0">
                <a:latin typeface="+mj-lt"/>
              </a:rPr>
              <a:t>TLD to</a:t>
            </a:r>
            <a:r>
              <a:rPr lang="en-US" dirty="0" smtClean="0">
                <a:latin typeface="Calibri"/>
              </a:rPr>
              <a:t>2.7 </a:t>
            </a:r>
            <a:r>
              <a:rPr lang="en-US" dirty="0">
                <a:latin typeface="Calibri"/>
              </a:rPr>
              <a:t>million PLHIV </a:t>
            </a:r>
            <a:r>
              <a:rPr lang="en-US" dirty="0" smtClean="0">
                <a:latin typeface="+mj-lt"/>
              </a:rPr>
              <a:t>in </a:t>
            </a:r>
            <a:r>
              <a:rPr lang="en-US" dirty="0">
                <a:latin typeface="+mj-lt"/>
              </a:rPr>
              <a:t>26 </a:t>
            </a:r>
            <a:r>
              <a:rPr lang="en-US" dirty="0" smtClean="0">
                <a:latin typeface="+mj-lt"/>
              </a:rPr>
              <a:t>countries by December 2018 (TUSY0406)</a:t>
            </a:r>
          </a:p>
          <a:p>
            <a:pPr lvl="1"/>
            <a:r>
              <a:rPr lang="en-US" dirty="0" smtClean="0">
                <a:latin typeface="+mj-lt"/>
              </a:rPr>
              <a:t>Proposing </a:t>
            </a:r>
            <a:r>
              <a:rPr lang="en-US" dirty="0">
                <a:latin typeface="+mj-lt"/>
              </a:rPr>
              <a:t>to establish a Long-acting Technology Access </a:t>
            </a:r>
            <a:r>
              <a:rPr lang="en-US" dirty="0" smtClean="0">
                <a:latin typeface="+mj-lt"/>
              </a:rPr>
              <a:t>Hub</a:t>
            </a:r>
            <a:endParaRPr lang="en-US" dirty="0">
              <a:latin typeface="+mj-lt"/>
            </a:endParaRPr>
          </a:p>
          <a:p>
            <a:pPr lvl="0"/>
            <a:endParaRPr lang="en-US" dirty="0">
              <a:latin typeface="+mj-lt"/>
            </a:endParaRPr>
          </a:p>
        </p:txBody>
      </p:sp>
    </p:spTree>
    <p:extLst>
      <p:ext uri="{BB962C8B-B14F-4D97-AF65-F5344CB8AC3E}">
        <p14:creationId xmlns:p14="http://schemas.microsoft.com/office/powerpoint/2010/main" val="4210091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Chloe </a:t>
            </a:r>
            <a:r>
              <a:rPr lang="en-US" dirty="0" err="1" smtClean="0"/>
              <a:t>Orkin</a:t>
            </a:r>
            <a:endParaRPr lang="en-US" dirty="0" smtClean="0"/>
          </a:p>
          <a:p>
            <a:r>
              <a:rPr lang="en-US" dirty="0" smtClean="0"/>
              <a:t>Tristan Barber</a:t>
            </a:r>
          </a:p>
          <a:p>
            <a:r>
              <a:rPr lang="en-US" dirty="0" smtClean="0"/>
              <a:t>Graeme Moyle</a:t>
            </a:r>
          </a:p>
          <a:p>
            <a:r>
              <a:rPr lang="en-US" dirty="0" smtClean="0"/>
              <a:t>Simon </a:t>
            </a:r>
            <a:r>
              <a:rPr lang="en-US" dirty="0" smtClean="0"/>
              <a:t>Collins</a:t>
            </a:r>
          </a:p>
        </p:txBody>
      </p:sp>
      <p:pic>
        <p:nvPicPr>
          <p:cNvPr id="5" name="Picture 4"/>
          <p:cNvPicPr>
            <a:picLocks noChangeAspect="1"/>
          </p:cNvPicPr>
          <p:nvPr/>
        </p:nvPicPr>
        <p:blipFill>
          <a:blip r:embed="rId2"/>
          <a:stretch>
            <a:fillRect/>
          </a:stretch>
        </p:blipFill>
        <p:spPr>
          <a:xfrm>
            <a:off x="1611676" y="1600202"/>
            <a:ext cx="3304733" cy="4406310"/>
          </a:xfrm>
          <a:prstGeom prst="rect">
            <a:avLst/>
          </a:prstGeom>
        </p:spPr>
      </p:pic>
      <p:pic>
        <p:nvPicPr>
          <p:cNvPr id="6" name="Picture 5"/>
          <p:cNvPicPr>
            <a:picLocks noChangeAspect="1"/>
          </p:cNvPicPr>
          <p:nvPr/>
        </p:nvPicPr>
        <p:blipFill>
          <a:blip r:embed="rId3"/>
          <a:stretch>
            <a:fillRect/>
          </a:stretch>
        </p:blipFill>
        <p:spPr>
          <a:xfrm>
            <a:off x="7443769" y="2158999"/>
            <a:ext cx="2496736" cy="3328981"/>
          </a:xfrm>
          <a:prstGeom prst="rect">
            <a:avLst/>
          </a:prstGeom>
        </p:spPr>
      </p:pic>
      <p:sp>
        <p:nvSpPr>
          <p:cNvPr id="7" name="Oval 6"/>
          <p:cNvSpPr/>
          <p:nvPr/>
        </p:nvSpPr>
        <p:spPr>
          <a:xfrm>
            <a:off x="7664623" y="1918141"/>
            <a:ext cx="1904141" cy="481716"/>
          </a:xfrm>
          <a:prstGeom prst="ellipse">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2459629" y="1417639"/>
            <a:ext cx="7272743" cy="5454558"/>
          </a:xfrm>
          <a:prstGeom prst="rect">
            <a:avLst/>
          </a:prstGeom>
        </p:spPr>
      </p:pic>
      <p:pic>
        <p:nvPicPr>
          <p:cNvPr id="8" name="Picture 7"/>
          <p:cNvPicPr>
            <a:picLocks noChangeAspect="1"/>
          </p:cNvPicPr>
          <p:nvPr/>
        </p:nvPicPr>
        <p:blipFill rotWithShape="1">
          <a:blip r:embed="rId5"/>
          <a:srcRect t="30438"/>
          <a:stretch/>
        </p:blipFill>
        <p:spPr>
          <a:xfrm>
            <a:off x="1792916" y="1692575"/>
            <a:ext cx="7939456" cy="4142147"/>
          </a:xfrm>
          <a:prstGeom prst="rect">
            <a:avLst/>
          </a:prstGeom>
        </p:spPr>
      </p:pic>
    </p:spTree>
    <p:extLst>
      <p:ext uri="{BB962C8B-B14F-4D97-AF65-F5344CB8AC3E}">
        <p14:creationId xmlns:p14="http://schemas.microsoft.com/office/powerpoint/2010/main" val="2570541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 travels home!</a:t>
            </a:r>
            <a:endParaRPr lang="en-US" dirty="0"/>
          </a:p>
        </p:txBody>
      </p:sp>
      <p:pic>
        <p:nvPicPr>
          <p:cNvPr id="4" name="Picture 3"/>
          <p:cNvPicPr>
            <a:picLocks noChangeAspect="1"/>
          </p:cNvPicPr>
          <p:nvPr/>
        </p:nvPicPr>
        <p:blipFill>
          <a:blip r:embed="rId2"/>
          <a:stretch>
            <a:fillRect/>
          </a:stretch>
        </p:blipFill>
        <p:spPr>
          <a:xfrm>
            <a:off x="1681646" y="1417639"/>
            <a:ext cx="8828709" cy="4303995"/>
          </a:xfrm>
          <a:prstGeom prst="rect">
            <a:avLst/>
          </a:prstGeom>
        </p:spPr>
      </p:pic>
    </p:spTree>
    <p:extLst>
      <p:ext uri="{BB962C8B-B14F-4D97-AF65-F5344CB8AC3E}">
        <p14:creationId xmlns:p14="http://schemas.microsoft.com/office/powerpoint/2010/main" val="33196603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Disclosures</a:t>
            </a:r>
            <a:endParaRPr lang="en-US" dirty="0">
              <a:latin typeface="+mj-lt"/>
            </a:endParaRPr>
          </a:p>
        </p:txBody>
      </p:sp>
      <p:sp>
        <p:nvSpPr>
          <p:cNvPr id="3" name="Content Placeholder 2"/>
          <p:cNvSpPr>
            <a:spLocks noGrp="1"/>
          </p:cNvSpPr>
          <p:nvPr>
            <p:ph idx="1"/>
          </p:nvPr>
        </p:nvSpPr>
        <p:spPr/>
        <p:txBody>
          <a:bodyPr/>
          <a:lstStyle/>
          <a:p>
            <a:r>
              <a:rPr lang="en-US" b="1" dirty="0" smtClean="0">
                <a:latin typeface="+mj-lt"/>
              </a:rPr>
              <a:t>Speaker/advisory fees</a:t>
            </a:r>
          </a:p>
          <a:p>
            <a:pPr lvl="1"/>
            <a:r>
              <a:rPr lang="en-US" dirty="0" smtClean="0">
                <a:latin typeface="+mj-lt"/>
              </a:rPr>
              <a:t>Gilead, </a:t>
            </a:r>
            <a:r>
              <a:rPr lang="en-US" dirty="0" err="1" smtClean="0">
                <a:latin typeface="+mj-lt"/>
              </a:rPr>
              <a:t>ViiV</a:t>
            </a:r>
            <a:r>
              <a:rPr lang="en-US" dirty="0" smtClean="0">
                <a:latin typeface="+mj-lt"/>
              </a:rPr>
              <a:t>, MSD, Janssen, </a:t>
            </a:r>
            <a:r>
              <a:rPr lang="en-US" dirty="0" err="1" smtClean="0">
                <a:latin typeface="+mj-lt"/>
              </a:rPr>
              <a:t>Cipla</a:t>
            </a:r>
            <a:r>
              <a:rPr lang="en-US" dirty="0" smtClean="0">
                <a:latin typeface="+mj-lt"/>
              </a:rPr>
              <a:t>, </a:t>
            </a:r>
            <a:r>
              <a:rPr lang="en-US" dirty="0" err="1" smtClean="0">
                <a:latin typeface="+mj-lt"/>
              </a:rPr>
              <a:t>Mylan</a:t>
            </a:r>
            <a:endParaRPr lang="en-US" dirty="0" smtClean="0">
              <a:latin typeface="+mj-lt"/>
            </a:endParaRPr>
          </a:p>
          <a:p>
            <a:r>
              <a:rPr lang="en-US" b="1" dirty="0" smtClean="0">
                <a:latin typeface="+mj-lt"/>
              </a:rPr>
              <a:t>Research funding</a:t>
            </a:r>
          </a:p>
          <a:p>
            <a:pPr lvl="1"/>
            <a:r>
              <a:rPr lang="en-US" dirty="0" smtClean="0">
                <a:latin typeface="+mj-lt"/>
              </a:rPr>
              <a:t>Gilead, Janssen, </a:t>
            </a:r>
            <a:r>
              <a:rPr lang="en-US" dirty="0" err="1" smtClean="0">
                <a:latin typeface="+mj-lt"/>
              </a:rPr>
              <a:t>ViiV</a:t>
            </a:r>
            <a:endParaRPr lang="en-US" dirty="0" smtClean="0">
              <a:latin typeface="+mj-lt"/>
            </a:endParaRPr>
          </a:p>
          <a:p>
            <a:r>
              <a:rPr lang="en-US" b="1" dirty="0" smtClean="0">
                <a:latin typeface="+mj-lt"/>
              </a:rPr>
              <a:t>Sleepless in Mexico City</a:t>
            </a:r>
            <a:endParaRPr lang="en-US" b="1" dirty="0">
              <a:latin typeface="+mj-lt"/>
            </a:endParaRPr>
          </a:p>
        </p:txBody>
      </p:sp>
    </p:spTree>
    <p:extLst>
      <p:ext uri="{BB962C8B-B14F-4D97-AF65-F5344CB8AC3E}">
        <p14:creationId xmlns:p14="http://schemas.microsoft.com/office/powerpoint/2010/main" val="2448924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51610" y="0"/>
            <a:ext cx="4954069" cy="6135816"/>
          </a:xfrm>
          <a:prstGeom prst="rect">
            <a:avLst/>
          </a:prstGeom>
        </p:spPr>
      </p:pic>
      <p:pic>
        <p:nvPicPr>
          <p:cNvPr id="5" name="Picture 4"/>
          <p:cNvPicPr>
            <a:picLocks noChangeAspect="1"/>
          </p:cNvPicPr>
          <p:nvPr/>
        </p:nvPicPr>
        <p:blipFill>
          <a:blip r:embed="rId3"/>
          <a:stretch>
            <a:fillRect/>
          </a:stretch>
        </p:blipFill>
        <p:spPr>
          <a:xfrm>
            <a:off x="599740" y="0"/>
            <a:ext cx="4794993" cy="6135816"/>
          </a:xfrm>
          <a:prstGeom prst="rect">
            <a:avLst/>
          </a:prstGeom>
        </p:spPr>
      </p:pic>
      <p:sp>
        <p:nvSpPr>
          <p:cNvPr id="2" name="Title 1"/>
          <p:cNvSpPr>
            <a:spLocks noGrp="1"/>
          </p:cNvSpPr>
          <p:nvPr>
            <p:ph type="title"/>
          </p:nvPr>
        </p:nvSpPr>
        <p:spPr/>
        <p:txBody>
          <a:bodyPr/>
          <a:lstStyle/>
          <a:p>
            <a:r>
              <a:rPr lang="en-US" dirty="0" smtClean="0">
                <a:latin typeface="+mj-lt"/>
              </a:rPr>
              <a:t>What is a rapporteur?</a:t>
            </a:r>
            <a:endParaRPr lang="en-US" dirty="0">
              <a:latin typeface="+mj-lt"/>
            </a:endParaRPr>
          </a:p>
        </p:txBody>
      </p:sp>
    </p:spTree>
    <p:extLst>
      <p:ext uri="{BB962C8B-B14F-4D97-AF65-F5344CB8AC3E}">
        <p14:creationId xmlns:p14="http://schemas.microsoft.com/office/powerpoint/2010/main" val="2709899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14"/>
            <a:ext cx="10972800" cy="1143000"/>
          </a:xfrm>
        </p:spPr>
        <p:txBody>
          <a:bodyPr/>
          <a:lstStyle/>
          <a:p>
            <a:r>
              <a:rPr lang="en-US" dirty="0">
                <a:latin typeface="+mj-lt"/>
              </a:rPr>
              <a:t>T</a:t>
            </a:r>
            <a:r>
              <a:rPr lang="en-US" dirty="0" smtClean="0">
                <a:latin typeface="+mj-lt"/>
              </a:rPr>
              <a:t>eam </a:t>
            </a:r>
            <a:r>
              <a:rPr lang="en-US" dirty="0" smtClean="0">
                <a:latin typeface="+mj-lt"/>
              </a:rPr>
              <a:t>B!</a:t>
            </a:r>
            <a:endParaRPr lang="en-US" dirty="0">
              <a:latin typeface="+mj-lt"/>
            </a:endParaRPr>
          </a:p>
        </p:txBody>
      </p:sp>
      <p:pic>
        <p:nvPicPr>
          <p:cNvPr id="4" name="Picture 3"/>
          <p:cNvPicPr>
            <a:picLocks noChangeAspect="1"/>
          </p:cNvPicPr>
          <p:nvPr/>
        </p:nvPicPr>
        <p:blipFill rotWithShape="1">
          <a:blip r:embed="rId2"/>
          <a:srcRect l="7948" t="25670"/>
          <a:stretch/>
        </p:blipFill>
        <p:spPr>
          <a:xfrm>
            <a:off x="2341440" y="1178714"/>
            <a:ext cx="7509120" cy="4547546"/>
          </a:xfrm>
          <a:prstGeom prst="rect">
            <a:avLst/>
          </a:prstGeom>
        </p:spPr>
      </p:pic>
      <p:sp>
        <p:nvSpPr>
          <p:cNvPr id="3" name="TextBox 2"/>
          <p:cNvSpPr txBox="1"/>
          <p:nvPr/>
        </p:nvSpPr>
        <p:spPr>
          <a:xfrm>
            <a:off x="2341440" y="5663385"/>
            <a:ext cx="2479030" cy="461665"/>
          </a:xfrm>
          <a:prstGeom prst="rect">
            <a:avLst/>
          </a:prstGeom>
          <a:noFill/>
        </p:spPr>
        <p:txBody>
          <a:bodyPr wrap="square" rtlCol="0">
            <a:spAutoFit/>
          </a:bodyPr>
          <a:lstStyle/>
          <a:p>
            <a:pPr algn="ctr"/>
            <a:r>
              <a:rPr lang="en-US" sz="2400" b="1" dirty="0" smtClean="0"/>
              <a:t>James McMahon</a:t>
            </a:r>
            <a:endParaRPr lang="en-US" sz="2400" b="1" dirty="0"/>
          </a:p>
        </p:txBody>
      </p:sp>
      <p:sp>
        <p:nvSpPr>
          <p:cNvPr id="5" name="TextBox 4"/>
          <p:cNvSpPr txBox="1"/>
          <p:nvPr/>
        </p:nvSpPr>
        <p:spPr>
          <a:xfrm>
            <a:off x="5012361" y="5663385"/>
            <a:ext cx="2220856" cy="461665"/>
          </a:xfrm>
          <a:prstGeom prst="rect">
            <a:avLst/>
          </a:prstGeom>
          <a:noFill/>
        </p:spPr>
        <p:txBody>
          <a:bodyPr wrap="square" rtlCol="0">
            <a:spAutoFit/>
          </a:bodyPr>
          <a:lstStyle/>
          <a:p>
            <a:pPr algn="ctr"/>
            <a:r>
              <a:rPr lang="en-US" sz="2400" b="1" dirty="0" smtClean="0"/>
              <a:t>Colleen Kelley</a:t>
            </a:r>
            <a:endParaRPr lang="en-US" sz="2400" b="1" dirty="0"/>
          </a:p>
        </p:txBody>
      </p:sp>
      <p:sp>
        <p:nvSpPr>
          <p:cNvPr id="6" name="TextBox 5"/>
          <p:cNvSpPr txBox="1"/>
          <p:nvPr/>
        </p:nvSpPr>
        <p:spPr>
          <a:xfrm>
            <a:off x="7233217" y="5663385"/>
            <a:ext cx="2617343" cy="461665"/>
          </a:xfrm>
          <a:prstGeom prst="rect">
            <a:avLst/>
          </a:prstGeom>
          <a:noFill/>
        </p:spPr>
        <p:txBody>
          <a:bodyPr wrap="square" rtlCol="0">
            <a:spAutoFit/>
          </a:bodyPr>
          <a:lstStyle/>
          <a:p>
            <a:pPr algn="ctr"/>
            <a:r>
              <a:rPr lang="en-US" sz="2400" b="1" dirty="0" smtClean="0"/>
              <a:t>Luis </a:t>
            </a:r>
            <a:r>
              <a:rPr lang="en-US" sz="2400" b="1" dirty="0" err="1" smtClean="0"/>
              <a:t>Mosqeueda</a:t>
            </a:r>
            <a:endParaRPr lang="en-US" sz="2400" b="1" dirty="0"/>
          </a:p>
        </p:txBody>
      </p:sp>
    </p:spTree>
    <p:extLst>
      <p:ext uri="{BB962C8B-B14F-4D97-AF65-F5344CB8AC3E}">
        <p14:creationId xmlns:p14="http://schemas.microsoft.com/office/powerpoint/2010/main" val="31412986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j-lt"/>
              </a:rPr>
              <a:t>Sexually transmitted </a:t>
            </a:r>
            <a:r>
              <a:rPr lang="en-US" dirty="0" smtClean="0">
                <a:latin typeface="+mj-lt"/>
              </a:rPr>
              <a:t>infections &amp; </a:t>
            </a:r>
            <a:r>
              <a:rPr lang="en-US" dirty="0" err="1" smtClean="0">
                <a:latin typeface="+mj-lt"/>
              </a:rPr>
              <a:t>PrEP</a:t>
            </a:r>
            <a:endParaRPr lang="en-US" dirty="0">
              <a:latin typeface="+mj-lt"/>
            </a:endParaRPr>
          </a:p>
        </p:txBody>
      </p:sp>
      <p:sp>
        <p:nvSpPr>
          <p:cNvPr id="8" name="Content Placeholder 7"/>
          <p:cNvSpPr>
            <a:spLocks noGrp="1"/>
          </p:cNvSpPr>
          <p:nvPr>
            <p:ph idx="1"/>
          </p:nvPr>
        </p:nvSpPr>
        <p:spPr>
          <a:xfrm>
            <a:off x="750479" y="1562477"/>
            <a:ext cx="11194758" cy="4525963"/>
          </a:xfrm>
        </p:spPr>
        <p:txBody>
          <a:bodyPr>
            <a:noAutofit/>
          </a:bodyPr>
          <a:lstStyle/>
          <a:p>
            <a:r>
              <a:rPr lang="en-US" b="1" dirty="0" smtClean="0">
                <a:latin typeface="+mj-lt"/>
              </a:rPr>
              <a:t>Rise preceded </a:t>
            </a:r>
            <a:r>
              <a:rPr lang="en-US" b="1" dirty="0" err="1" smtClean="0">
                <a:latin typeface="+mj-lt"/>
              </a:rPr>
              <a:t>PrEP</a:t>
            </a:r>
            <a:r>
              <a:rPr lang="en-US" b="1" dirty="0" smtClean="0">
                <a:latin typeface="+mj-lt"/>
              </a:rPr>
              <a:t> &amp; is not a reason to withhold it!</a:t>
            </a:r>
          </a:p>
          <a:p>
            <a:r>
              <a:rPr lang="en-US" b="1" dirty="0" smtClean="0">
                <a:latin typeface="+mj-lt"/>
              </a:rPr>
              <a:t>Antibiotic prophylaxis?</a:t>
            </a:r>
            <a:endParaRPr lang="is-IS" b="1" dirty="0" smtClean="0">
              <a:latin typeface="+mj-lt"/>
            </a:endParaRPr>
          </a:p>
          <a:p>
            <a:pPr lvl="1"/>
            <a:r>
              <a:rPr lang="is-IS" b="1" dirty="0" smtClean="0">
                <a:solidFill>
                  <a:srgbClr val="FF0000"/>
                </a:solidFill>
                <a:latin typeface="+mj-lt"/>
              </a:rPr>
              <a:t>Do not use single dose azithromycin for any STI!</a:t>
            </a:r>
          </a:p>
          <a:p>
            <a:pPr lvl="1"/>
            <a:r>
              <a:rPr lang="en-US" b="1" dirty="0" smtClean="0">
                <a:solidFill>
                  <a:schemeClr val="tx2">
                    <a:lumMod val="50000"/>
                  </a:schemeClr>
                </a:solidFill>
                <a:latin typeface="+mj-lt"/>
              </a:rPr>
              <a:t>TUPDC01</a:t>
            </a:r>
            <a:r>
              <a:rPr lang="en-GB" b="1" dirty="0" smtClean="0">
                <a:solidFill>
                  <a:schemeClr val="tx2">
                    <a:lumMod val="50000"/>
                  </a:schemeClr>
                </a:solidFill>
                <a:latin typeface="+mj-lt"/>
              </a:rPr>
              <a:t>: </a:t>
            </a:r>
            <a:r>
              <a:rPr lang="en-GB" dirty="0" smtClean="0">
                <a:latin typeface="+mj-lt"/>
              </a:rPr>
              <a:t>Mycoplasma </a:t>
            </a:r>
            <a:r>
              <a:rPr lang="en-GB" dirty="0" err="1" smtClean="0">
                <a:latin typeface="+mj-lt"/>
              </a:rPr>
              <a:t>genitalium</a:t>
            </a:r>
            <a:r>
              <a:rPr lang="en-GB" dirty="0" smtClean="0">
                <a:latin typeface="+mj-lt"/>
              </a:rPr>
              <a:t> most frequent STI in German MSM</a:t>
            </a:r>
          </a:p>
          <a:p>
            <a:pPr marL="342900" lvl="1" indent="-342900">
              <a:buFont typeface="Arial"/>
              <a:buChar char="•"/>
            </a:pPr>
            <a:r>
              <a:rPr lang="en-US" sz="3200" b="1" dirty="0">
                <a:latin typeface="+mj-lt"/>
              </a:rPr>
              <a:t>DISCOVER (TUAC04 ): </a:t>
            </a:r>
            <a:endParaRPr lang="en-US" sz="3200" b="1" dirty="0" smtClean="0">
              <a:latin typeface="+mj-lt"/>
            </a:endParaRPr>
          </a:p>
          <a:p>
            <a:pPr marL="742950" lvl="2" indent="-342900"/>
            <a:r>
              <a:rPr lang="en-US" sz="2800" dirty="0" smtClean="0">
                <a:latin typeface="+mj-lt"/>
              </a:rPr>
              <a:t>Expected PK, efficacy &amp; adverse event assertions premature </a:t>
            </a:r>
          </a:p>
          <a:p>
            <a:pPr marL="742950" lvl="2" indent="-342900"/>
            <a:r>
              <a:rPr lang="en-US" sz="2800" dirty="0">
                <a:latin typeface="+mj-lt"/>
              </a:rPr>
              <a:t>W</a:t>
            </a:r>
            <a:r>
              <a:rPr lang="en-US" sz="2800" dirty="0" smtClean="0">
                <a:latin typeface="+mj-lt"/>
              </a:rPr>
              <a:t>e </a:t>
            </a:r>
            <a:r>
              <a:rPr lang="en-US" sz="2800" dirty="0">
                <a:latin typeface="+mj-lt"/>
              </a:rPr>
              <a:t>should be expanding access to </a:t>
            </a:r>
            <a:r>
              <a:rPr lang="en-US" sz="2800" b="1" dirty="0">
                <a:latin typeface="+mj-lt"/>
              </a:rPr>
              <a:t>affordable</a:t>
            </a:r>
            <a:r>
              <a:rPr lang="en-US" sz="2800" dirty="0">
                <a:latin typeface="+mj-lt"/>
              </a:rPr>
              <a:t> </a:t>
            </a:r>
            <a:r>
              <a:rPr lang="en-US" sz="2800" dirty="0" err="1" smtClean="0">
                <a:latin typeface="+mj-lt"/>
              </a:rPr>
              <a:t>PrEP</a:t>
            </a:r>
            <a:r>
              <a:rPr lang="en-US" sz="2800" dirty="0" smtClean="0">
                <a:latin typeface="+mj-lt"/>
              </a:rPr>
              <a:t> globally</a:t>
            </a:r>
            <a:endParaRPr lang="en-US" dirty="0">
              <a:latin typeface="+mj-lt"/>
            </a:endParaRPr>
          </a:p>
        </p:txBody>
      </p:sp>
    </p:spTree>
    <p:extLst>
      <p:ext uri="{BB962C8B-B14F-4D97-AF65-F5344CB8AC3E}">
        <p14:creationId xmlns:p14="http://schemas.microsoft.com/office/powerpoint/2010/main" val="2576303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latin typeface="+mj-lt"/>
              </a:rPr>
              <a:t>Cascades of care</a:t>
            </a:r>
            <a:endParaRPr lang="en-US" dirty="0">
              <a:latin typeface="+mj-lt"/>
            </a:endParaRPr>
          </a:p>
        </p:txBody>
      </p:sp>
      <p:sp>
        <p:nvSpPr>
          <p:cNvPr id="8" name="Content Placeholder 7"/>
          <p:cNvSpPr>
            <a:spLocks noGrp="1"/>
          </p:cNvSpPr>
          <p:nvPr>
            <p:ph idx="1"/>
          </p:nvPr>
        </p:nvSpPr>
        <p:spPr>
          <a:xfrm>
            <a:off x="750480" y="1424152"/>
            <a:ext cx="10691040" cy="4525963"/>
          </a:xfrm>
        </p:spPr>
        <p:txBody>
          <a:bodyPr>
            <a:noAutofit/>
          </a:bodyPr>
          <a:lstStyle/>
          <a:p>
            <a:r>
              <a:rPr lang="en-US" b="1" dirty="0" smtClean="0">
                <a:latin typeface="+mj-lt"/>
              </a:rPr>
              <a:t>Differences in definitions may limit comparability</a:t>
            </a:r>
          </a:p>
          <a:p>
            <a:r>
              <a:rPr lang="en-US" b="1" dirty="0" smtClean="0">
                <a:latin typeface="+mj-lt"/>
              </a:rPr>
              <a:t>Focused subpopulation cascades are essential to identify barriers for underserved populations</a:t>
            </a:r>
          </a:p>
          <a:p>
            <a:r>
              <a:rPr lang="en-US" i="1" dirty="0" smtClean="0">
                <a:latin typeface="+mj-lt"/>
              </a:rPr>
              <a:t>“why are we asking relatively well people to attend clinics – only clinicians think that</a:t>
            </a:r>
            <a:r>
              <a:rPr lang="uk-UA" i="1" dirty="0" smtClean="0">
                <a:latin typeface="+mj-lt"/>
              </a:rPr>
              <a:t>’</a:t>
            </a:r>
            <a:r>
              <a:rPr lang="en-US" i="1" dirty="0" smtClean="0">
                <a:latin typeface="+mj-lt"/>
              </a:rPr>
              <a:t>s fun</a:t>
            </a:r>
            <a:r>
              <a:rPr lang="en-US" i="1" dirty="0" smtClean="0">
                <a:latin typeface="+mj-lt"/>
              </a:rPr>
              <a:t>”</a:t>
            </a:r>
            <a:r>
              <a:rPr lang="en-US" dirty="0" smtClean="0">
                <a:latin typeface="+mj-lt"/>
              </a:rPr>
              <a:t> </a:t>
            </a:r>
            <a:r>
              <a:rPr lang="en-US" dirty="0">
                <a:latin typeface="+mj-lt"/>
              </a:rPr>
              <a:t>Gloria </a:t>
            </a:r>
            <a:r>
              <a:rPr lang="en-US" dirty="0" err="1">
                <a:latin typeface="+mj-lt"/>
              </a:rPr>
              <a:t>Maimela</a:t>
            </a:r>
            <a:r>
              <a:rPr lang="en-US" dirty="0">
                <a:latin typeface="+mj-lt"/>
              </a:rPr>
              <a:t> </a:t>
            </a:r>
            <a:r>
              <a:rPr lang="en-US" dirty="0" smtClean="0">
                <a:latin typeface="+mj-lt"/>
              </a:rPr>
              <a:t>MOPL0102</a:t>
            </a:r>
            <a:endParaRPr lang="en-US" dirty="0">
              <a:latin typeface="+mj-lt"/>
            </a:endParaRPr>
          </a:p>
        </p:txBody>
      </p:sp>
    </p:spTree>
    <p:extLst>
      <p:ext uri="{BB962C8B-B14F-4D97-AF65-F5344CB8AC3E}">
        <p14:creationId xmlns:p14="http://schemas.microsoft.com/office/powerpoint/2010/main" val="3177136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609600" y="1279314"/>
            <a:ext cx="6943033" cy="3498522"/>
            <a:chOff x="609600" y="1279314"/>
            <a:chExt cx="6943033" cy="3498522"/>
          </a:xfrm>
        </p:grpSpPr>
        <p:pic>
          <p:nvPicPr>
            <p:cNvPr id="16" name="Picture 15"/>
            <p:cNvPicPr>
              <a:picLocks noChangeAspect="1"/>
            </p:cNvPicPr>
            <p:nvPr/>
          </p:nvPicPr>
          <p:blipFill rotWithShape="1">
            <a:blip r:embed="rId2"/>
            <a:srcRect b="37483"/>
            <a:stretch/>
          </p:blipFill>
          <p:spPr>
            <a:xfrm>
              <a:off x="609600" y="1279314"/>
              <a:ext cx="6943033" cy="3498522"/>
            </a:xfrm>
            <a:prstGeom prst="rect">
              <a:avLst/>
            </a:prstGeom>
          </p:spPr>
        </p:pic>
        <p:cxnSp>
          <p:nvCxnSpPr>
            <p:cNvPr id="21" name="Straight Arrow Connector 20"/>
            <p:cNvCxnSpPr/>
            <p:nvPr/>
          </p:nvCxnSpPr>
          <p:spPr>
            <a:xfrm>
              <a:off x="1320263" y="1873651"/>
              <a:ext cx="515531" cy="15718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539935" y="1634728"/>
              <a:ext cx="2258250" cy="461665"/>
            </a:xfrm>
            <a:prstGeom prst="rect">
              <a:avLst/>
            </a:prstGeom>
            <a:noFill/>
          </p:spPr>
          <p:txBody>
            <a:bodyPr wrap="none" rtlCol="0">
              <a:spAutoFit/>
            </a:bodyPr>
            <a:lstStyle/>
            <a:p>
              <a:r>
                <a:rPr lang="en-US" sz="2400" b="1" dirty="0" err="1" smtClean="0"/>
                <a:t>Tsepamo</a:t>
              </a:r>
              <a:r>
                <a:rPr lang="en-US" sz="2400" b="1" dirty="0" smtClean="0"/>
                <a:t> cohort</a:t>
              </a:r>
              <a:endParaRPr lang="en-US" sz="2400" b="1" dirty="0"/>
            </a:p>
          </p:txBody>
        </p:sp>
      </p:grpSp>
      <p:sp>
        <p:nvSpPr>
          <p:cNvPr id="2" name="Title 1"/>
          <p:cNvSpPr>
            <a:spLocks noGrp="1"/>
          </p:cNvSpPr>
          <p:nvPr>
            <p:ph type="title"/>
          </p:nvPr>
        </p:nvSpPr>
        <p:spPr/>
        <p:txBody>
          <a:bodyPr/>
          <a:lstStyle/>
          <a:p>
            <a:r>
              <a:rPr lang="en-US" dirty="0" smtClean="0">
                <a:latin typeface="+mj-lt"/>
              </a:rPr>
              <a:t>Pre-conception dolutegravir &amp; NTDs</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1392225216"/>
              </p:ext>
            </p:extLst>
          </p:nvPr>
        </p:nvGraphicFramePr>
        <p:xfrm>
          <a:off x="115370" y="4624655"/>
          <a:ext cx="7292881" cy="1356319"/>
        </p:xfrm>
        <a:graphic>
          <a:graphicData uri="http://schemas.openxmlformats.org/drawingml/2006/table">
            <a:tbl>
              <a:tblPr firstRow="1" bandRow="1">
                <a:tableStyleId>{5C22544A-7EE6-4342-B048-85BDC9FD1C3A}</a:tableStyleId>
              </a:tblPr>
              <a:tblGrid>
                <a:gridCol w="1202549"/>
                <a:gridCol w="1202550"/>
                <a:gridCol w="1231643"/>
                <a:gridCol w="1231643"/>
                <a:gridCol w="1221821"/>
                <a:gridCol w="1202675"/>
              </a:tblGrid>
              <a:tr h="365747">
                <a:tc>
                  <a:txBody>
                    <a:bodyPr/>
                    <a:lstStyle/>
                    <a:p>
                      <a:pPr algn="ctr"/>
                      <a:r>
                        <a:rPr lang="en-US" sz="1000" dirty="0" smtClean="0">
                          <a:solidFill>
                            <a:srgbClr val="000000"/>
                          </a:solidFill>
                        </a:rPr>
                        <a:t>NTDs/Exposures</a:t>
                      </a:r>
                      <a:endParaRPr lang="en-US" sz="1000"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000" b="1" dirty="0" smtClean="0">
                          <a:solidFill>
                            <a:srgbClr val="000000"/>
                          </a:solidFill>
                        </a:rPr>
                        <a:t>5/1683</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00"/>
                          </a:solidFill>
                        </a:rPr>
                        <a:t>15/14792</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000" b="1" dirty="0" smtClean="0">
                          <a:solidFill>
                            <a:srgbClr val="000000"/>
                          </a:solidFill>
                        </a:rPr>
                        <a:t>3/7959</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000" b="1" dirty="0" smtClean="0">
                          <a:solidFill>
                            <a:srgbClr val="000000"/>
                          </a:solidFill>
                        </a:rPr>
                        <a:t>1/3840</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000" b="1" dirty="0" smtClean="0">
                          <a:solidFill>
                            <a:srgbClr val="000000"/>
                          </a:solidFill>
                        </a:rPr>
                        <a:t>70/89372</a:t>
                      </a:r>
                      <a:endParaRPr lang="en-US" sz="10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r h="373366">
                <a:tc>
                  <a:txBody>
                    <a:bodyPr/>
                    <a:lstStyle/>
                    <a:p>
                      <a:pPr algn="ctr"/>
                      <a:r>
                        <a:rPr lang="en-US" sz="1000" b="1" dirty="0" smtClean="0"/>
                        <a:t>% with NTD </a:t>
                      </a:r>
                    </a:p>
                    <a:p>
                      <a:pPr algn="ctr"/>
                      <a:r>
                        <a:rPr lang="en-US" sz="1000" b="1" dirty="0" smtClean="0"/>
                        <a:t>(95% CI)</a:t>
                      </a:r>
                      <a:endParaRPr lang="en-US" sz="1000" b="1" dirty="0"/>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000" b="1" dirty="0" smtClean="0">
                          <a:solidFill>
                            <a:srgbClr val="000000"/>
                          </a:solidFill>
                        </a:rPr>
                        <a:t>0.30%</a:t>
                      </a:r>
                    </a:p>
                    <a:p>
                      <a:pPr algn="ctr"/>
                      <a:r>
                        <a:rPr lang="en-US" sz="1000" b="1" dirty="0" smtClean="0">
                          <a:solidFill>
                            <a:srgbClr val="000000"/>
                          </a:solidFill>
                        </a:rPr>
                        <a:t> (0.13, 0.69)</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00"/>
                          </a:solidFill>
                        </a:rPr>
                        <a:t>0.10%</a:t>
                      </a:r>
                    </a:p>
                    <a:p>
                      <a:pPr algn="ctr"/>
                      <a:r>
                        <a:rPr lang="en-US" sz="1000" b="1" dirty="0" smtClean="0">
                          <a:solidFill>
                            <a:srgbClr val="000000"/>
                          </a:solidFill>
                        </a:rPr>
                        <a:t> (0.06, 0.17)</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000" b="1" dirty="0" smtClean="0">
                          <a:solidFill>
                            <a:srgbClr val="000000"/>
                          </a:solidFill>
                        </a:rPr>
                        <a:t>0.04%</a:t>
                      </a:r>
                    </a:p>
                    <a:p>
                      <a:pPr algn="ctr"/>
                      <a:r>
                        <a:rPr lang="en-US" sz="1000" b="1" dirty="0" smtClean="0">
                          <a:solidFill>
                            <a:srgbClr val="000000"/>
                          </a:solidFill>
                        </a:rPr>
                        <a:t>(0.01, 0.11)</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000" b="1" dirty="0" smtClean="0">
                          <a:solidFill>
                            <a:srgbClr val="000000"/>
                          </a:solidFill>
                        </a:rPr>
                        <a:t>0.03%</a:t>
                      </a:r>
                    </a:p>
                    <a:p>
                      <a:pPr algn="ctr"/>
                      <a:r>
                        <a:rPr lang="en-US" sz="1000" b="1" dirty="0" smtClean="0">
                          <a:solidFill>
                            <a:srgbClr val="000000"/>
                          </a:solidFill>
                        </a:rPr>
                        <a:t>(0.0, 0.15)</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000" b="1" dirty="0" smtClean="0">
                          <a:solidFill>
                            <a:srgbClr val="000000"/>
                          </a:solidFill>
                        </a:rPr>
                        <a:t>0.08%</a:t>
                      </a:r>
                    </a:p>
                    <a:p>
                      <a:pPr algn="ctr"/>
                      <a:r>
                        <a:rPr lang="en-US" sz="1000" b="1" baseline="0" dirty="0" smtClean="0">
                          <a:solidFill>
                            <a:srgbClr val="000000"/>
                          </a:solidFill>
                        </a:rPr>
                        <a:t> </a:t>
                      </a:r>
                      <a:r>
                        <a:rPr lang="en-US" sz="1000" b="1" dirty="0" smtClean="0">
                          <a:solidFill>
                            <a:srgbClr val="000000"/>
                          </a:solidFill>
                        </a:rPr>
                        <a:t>(0.06, 0.10)</a:t>
                      </a:r>
                      <a:endParaRPr lang="en-US" sz="1000" b="1" dirty="0">
                        <a:solidFill>
                          <a:srgbClr val="000000"/>
                        </a:solidFill>
                      </a:endParaRPr>
                    </a:p>
                  </a:txBody>
                  <a:tcPr marL="91427" marR="91427" marT="34283" marB="34283">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r h="591010">
                <a:tc>
                  <a:txBody>
                    <a:bodyPr/>
                    <a:lstStyle/>
                    <a:p>
                      <a:pPr algn="ctr"/>
                      <a:r>
                        <a:rPr lang="en-US" sz="1200" b="1" dirty="0" smtClean="0"/>
                        <a:t>Prevalence Difference (95% CI)</a:t>
                      </a:r>
                      <a:endParaRPr lang="en-US" sz="1200" b="1" dirty="0"/>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noFill/>
                  </a:tcPr>
                </a:tc>
                <a:tc>
                  <a:txBody>
                    <a:bodyPr/>
                    <a:lstStyle/>
                    <a:p>
                      <a:pPr algn="ctr"/>
                      <a:r>
                        <a:rPr lang="en-US" sz="1200" b="1" dirty="0" smtClean="0">
                          <a:solidFill>
                            <a:srgbClr val="000000"/>
                          </a:solidFill>
                        </a:rPr>
                        <a:t>ref</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1">
                        <a:lumMod val="20000"/>
                        <a:lumOff val="80000"/>
                      </a:schemeClr>
                    </a:solidFill>
                  </a:tcPr>
                </a:tc>
                <a:tc>
                  <a:txBody>
                    <a:bodyPr/>
                    <a:lstStyle/>
                    <a:p>
                      <a:pPr algn="ctr"/>
                      <a:r>
                        <a:rPr lang="en-US" sz="1200" b="1" dirty="0" smtClean="0">
                          <a:solidFill>
                            <a:srgbClr val="000000"/>
                          </a:solidFill>
                        </a:rPr>
                        <a:t>0.20%</a:t>
                      </a:r>
                    </a:p>
                    <a:p>
                      <a:pPr algn="ctr"/>
                      <a:r>
                        <a:rPr lang="en-US" sz="1200" b="1" dirty="0" smtClean="0">
                          <a:solidFill>
                            <a:srgbClr val="000000"/>
                          </a:solidFill>
                        </a:rPr>
                        <a:t> (0.01, 0.59)</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3">
                        <a:lumMod val="20000"/>
                        <a:lumOff val="80000"/>
                      </a:schemeClr>
                    </a:solidFill>
                  </a:tcPr>
                </a:tc>
                <a:tc>
                  <a:txBody>
                    <a:bodyPr/>
                    <a:lstStyle/>
                    <a:p>
                      <a:pPr algn="ctr"/>
                      <a:r>
                        <a:rPr lang="en-US" sz="1200" b="1" dirty="0" smtClean="0">
                          <a:solidFill>
                            <a:srgbClr val="000000"/>
                          </a:solidFill>
                        </a:rPr>
                        <a:t>0.26%</a:t>
                      </a:r>
                    </a:p>
                    <a:p>
                      <a:pPr algn="ctr"/>
                      <a:r>
                        <a:rPr lang="en-US" sz="1200" b="1" dirty="0" smtClean="0">
                          <a:solidFill>
                            <a:srgbClr val="000000"/>
                          </a:solidFill>
                        </a:rPr>
                        <a:t>(0.07, 0.66)</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6">
                        <a:lumMod val="20000"/>
                        <a:lumOff val="80000"/>
                      </a:schemeClr>
                    </a:solidFill>
                  </a:tcPr>
                </a:tc>
                <a:tc>
                  <a:txBody>
                    <a:bodyPr/>
                    <a:lstStyle/>
                    <a:p>
                      <a:pPr algn="ctr"/>
                      <a:r>
                        <a:rPr lang="en-US" sz="1200" b="1" dirty="0" smtClean="0">
                          <a:solidFill>
                            <a:srgbClr val="000000"/>
                          </a:solidFill>
                        </a:rPr>
                        <a:t>0.27% </a:t>
                      </a:r>
                    </a:p>
                    <a:p>
                      <a:pPr algn="ctr"/>
                      <a:r>
                        <a:rPr lang="en-US" sz="1200" b="1" dirty="0" smtClean="0">
                          <a:solidFill>
                            <a:srgbClr val="000000"/>
                          </a:solidFill>
                        </a:rPr>
                        <a:t>(0.06, 0.67)</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2">
                        <a:lumMod val="20000"/>
                        <a:lumOff val="80000"/>
                      </a:schemeClr>
                    </a:solidFill>
                  </a:tcPr>
                </a:tc>
                <a:tc>
                  <a:txBody>
                    <a:bodyPr/>
                    <a:lstStyle/>
                    <a:p>
                      <a:pPr algn="ctr"/>
                      <a:r>
                        <a:rPr lang="en-US" sz="1200" b="1" dirty="0" smtClean="0">
                          <a:solidFill>
                            <a:srgbClr val="000000"/>
                          </a:solidFill>
                        </a:rPr>
                        <a:t>0.22% </a:t>
                      </a:r>
                    </a:p>
                    <a:p>
                      <a:pPr algn="ctr"/>
                      <a:r>
                        <a:rPr lang="en-US" sz="1200" b="1" dirty="0" smtClean="0">
                          <a:solidFill>
                            <a:srgbClr val="000000"/>
                          </a:solidFill>
                        </a:rPr>
                        <a:t>(0.05, 0.62)</a:t>
                      </a:r>
                      <a:endParaRPr lang="en-US" sz="1200" b="1" dirty="0">
                        <a:solidFill>
                          <a:srgbClr val="000000"/>
                        </a:solidFill>
                      </a:endParaRPr>
                    </a:p>
                  </a:txBody>
                  <a:tcPr marL="91427" marR="91427" marT="34283" marB="34283" anchor="ctr">
                    <a:lnL w="28575" cap="flat" cmpd="sng" algn="ctr">
                      <a:solidFill>
                        <a:prstClr val="black"/>
                      </a:solidFill>
                      <a:prstDash val="solid"/>
                      <a:round/>
                      <a:headEnd type="none" w="med" len="med"/>
                      <a:tailEnd type="none" w="med" len="med"/>
                    </a:lnL>
                    <a:lnR w="28575" cap="flat" cmpd="sng" algn="ctr">
                      <a:solidFill>
                        <a:prstClr val="black"/>
                      </a:solidFill>
                      <a:prstDash val="solid"/>
                      <a:round/>
                      <a:headEnd type="none" w="med" len="med"/>
                      <a:tailEnd type="none" w="med" len="med"/>
                    </a:lnR>
                    <a:lnT w="28575" cap="flat" cmpd="sng" algn="ctr">
                      <a:solidFill>
                        <a:prstClr val="black"/>
                      </a:solidFill>
                      <a:prstDash val="solid"/>
                      <a:round/>
                      <a:headEnd type="none" w="med" len="med"/>
                      <a:tailEnd type="none" w="med" len="med"/>
                    </a:lnT>
                    <a:lnB w="28575" cap="flat" cmpd="sng" algn="ctr">
                      <a:solidFill>
                        <a:prstClr val="black"/>
                      </a:solidFill>
                      <a:prstDash val="solid"/>
                      <a:round/>
                      <a:headEnd type="none" w="med" len="med"/>
                      <a:tailEnd type="none" w="med" len="med"/>
                    </a:lnB>
                    <a:solidFill>
                      <a:schemeClr val="accent4">
                        <a:lumMod val="20000"/>
                        <a:lumOff val="80000"/>
                      </a:schemeClr>
                    </a:solidFill>
                  </a:tcPr>
                </a:tc>
              </a:tr>
            </a:tbl>
          </a:graphicData>
        </a:graphic>
      </p:graphicFrame>
      <p:pic>
        <p:nvPicPr>
          <p:cNvPr id="24" name="Picture 23"/>
          <p:cNvPicPr>
            <a:picLocks noChangeAspect="1"/>
          </p:cNvPicPr>
          <p:nvPr/>
        </p:nvPicPr>
        <p:blipFill>
          <a:blip r:embed="rId3"/>
          <a:stretch>
            <a:fillRect/>
          </a:stretch>
        </p:blipFill>
        <p:spPr>
          <a:xfrm>
            <a:off x="609600" y="1417639"/>
            <a:ext cx="4639367" cy="2447266"/>
          </a:xfrm>
          <a:prstGeom prst="rect">
            <a:avLst/>
          </a:prstGeom>
        </p:spPr>
      </p:pic>
      <p:sp>
        <p:nvSpPr>
          <p:cNvPr id="25" name="Rectangle 24"/>
          <p:cNvSpPr/>
          <p:nvPr/>
        </p:nvSpPr>
        <p:spPr>
          <a:xfrm>
            <a:off x="609600" y="4047281"/>
            <a:ext cx="4639367" cy="1933693"/>
          </a:xfrm>
          <a:prstGeom prst="rect">
            <a:avLst/>
          </a:prstGeom>
          <a:solidFill>
            <a:schemeClr val="accent4">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Community engagement!</a:t>
            </a:r>
          </a:p>
          <a:p>
            <a:pPr algn="ctr"/>
            <a:r>
              <a:rPr lang="en-US" sz="3200" dirty="0" smtClean="0"/>
              <a:t>Little/none initially</a:t>
            </a:r>
          </a:p>
          <a:p>
            <a:pPr algn="ctr"/>
            <a:r>
              <a:rPr lang="en-US" sz="3200" dirty="0" smtClean="0"/>
              <a:t>INFORMED CHOICE</a:t>
            </a:r>
          </a:p>
        </p:txBody>
      </p:sp>
      <p:sp>
        <p:nvSpPr>
          <p:cNvPr id="27" name="TextBox 26"/>
          <p:cNvSpPr txBox="1"/>
          <p:nvPr/>
        </p:nvSpPr>
        <p:spPr>
          <a:xfrm>
            <a:off x="12536211" y="2004060"/>
            <a:ext cx="184666" cy="369332"/>
          </a:xfrm>
          <a:prstGeom prst="rect">
            <a:avLst/>
          </a:prstGeom>
          <a:noFill/>
        </p:spPr>
        <p:txBody>
          <a:bodyPr wrap="none" rtlCol="0">
            <a:spAutoFit/>
          </a:bodyPr>
          <a:lstStyle/>
          <a:p>
            <a:endParaRPr lang="en-US" dirty="0"/>
          </a:p>
        </p:txBody>
      </p:sp>
      <p:sp>
        <p:nvSpPr>
          <p:cNvPr id="28" name="Rectangle 27"/>
          <p:cNvSpPr/>
          <p:nvPr/>
        </p:nvSpPr>
        <p:spPr>
          <a:xfrm>
            <a:off x="7552633" y="1430213"/>
            <a:ext cx="4029767" cy="4550761"/>
          </a:xfrm>
          <a:prstGeom prst="rect">
            <a:avLst/>
          </a:prstGeom>
          <a:solidFill>
            <a:schemeClr val="tx1">
              <a:lumMod val="85000"/>
              <a:lumOff val="1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Brazil cohort</a:t>
            </a:r>
          </a:p>
          <a:p>
            <a:pPr algn="ctr"/>
            <a:r>
              <a:rPr lang="en-US" sz="2800" dirty="0" smtClean="0"/>
              <a:t>No NTDs in 382 pregnancies</a:t>
            </a:r>
          </a:p>
          <a:p>
            <a:pPr algn="ctr"/>
            <a:endParaRPr lang="en-US" sz="2800" dirty="0" smtClean="0"/>
          </a:p>
          <a:p>
            <a:pPr algn="ctr"/>
            <a:r>
              <a:rPr lang="en-US" sz="2800" b="1" dirty="0" smtClean="0"/>
              <a:t>APR update</a:t>
            </a:r>
          </a:p>
          <a:p>
            <a:pPr algn="ctr"/>
            <a:r>
              <a:rPr lang="en-US" sz="2800" dirty="0" smtClean="0"/>
              <a:t>0.03% overall</a:t>
            </a:r>
          </a:p>
          <a:p>
            <a:pPr algn="ctr"/>
            <a:r>
              <a:rPr lang="en-US" sz="2800" dirty="0" smtClean="0"/>
              <a:t>0.40</a:t>
            </a:r>
            <a:r>
              <a:rPr lang="en-US" sz="2800" dirty="0"/>
              <a:t>% </a:t>
            </a:r>
            <a:r>
              <a:rPr lang="en-US" sz="2800" dirty="0" smtClean="0"/>
              <a:t>DTG (1 NTD) </a:t>
            </a:r>
            <a:endParaRPr lang="en-US" sz="2800" dirty="0"/>
          </a:p>
          <a:p>
            <a:pPr algn="ctr"/>
            <a:r>
              <a:rPr lang="en-US" sz="2800" dirty="0" smtClean="0"/>
              <a:t>0.14</a:t>
            </a:r>
            <a:r>
              <a:rPr lang="en-US" sz="2800" dirty="0"/>
              <a:t>% for </a:t>
            </a:r>
            <a:r>
              <a:rPr lang="en-US" sz="2800" dirty="0" err="1"/>
              <a:t>InSTI</a:t>
            </a:r>
            <a:r>
              <a:rPr lang="en-US" sz="2800" dirty="0"/>
              <a:t> </a:t>
            </a:r>
            <a:r>
              <a:rPr lang="en-US" sz="2800" dirty="0" smtClean="0"/>
              <a:t>class</a:t>
            </a:r>
          </a:p>
          <a:p>
            <a:pPr algn="ctr"/>
            <a:r>
              <a:rPr lang="en-US" sz="2800" u="sng" dirty="0">
                <a:solidFill>
                  <a:schemeClr val="tx2">
                    <a:lumMod val="20000"/>
                    <a:lumOff val="80000"/>
                  </a:schemeClr>
                </a:solidFill>
              </a:rPr>
              <a:t>www.APRegistry.com</a:t>
            </a:r>
            <a:endParaRPr lang="en-US" sz="2800" dirty="0">
              <a:solidFill>
                <a:schemeClr val="tx2">
                  <a:lumMod val="20000"/>
                  <a:lumOff val="80000"/>
                </a:schemeClr>
              </a:solidFill>
            </a:endParaRPr>
          </a:p>
        </p:txBody>
      </p:sp>
      <p:sp>
        <p:nvSpPr>
          <p:cNvPr id="22" name="Rectangle 21"/>
          <p:cNvSpPr/>
          <p:nvPr/>
        </p:nvSpPr>
        <p:spPr>
          <a:xfrm>
            <a:off x="5394827" y="1430213"/>
            <a:ext cx="6212721" cy="3207016"/>
          </a:xfrm>
          <a:prstGeom prst="rect">
            <a:avLst/>
          </a:prstGeom>
          <a:solidFill>
            <a:schemeClr val="tx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smtClean="0"/>
          </a:p>
          <a:p>
            <a:pPr algn="ctr"/>
            <a:r>
              <a:rPr lang="en-US" sz="3600" b="1" dirty="0" smtClean="0"/>
              <a:t>Cons of alternatives</a:t>
            </a:r>
            <a:r>
              <a:rPr lang="en-US" sz="3600" b="1" dirty="0" smtClean="0"/>
              <a:t>:</a:t>
            </a:r>
          </a:p>
          <a:p>
            <a:pPr algn="ctr"/>
            <a:endParaRPr lang="en-US" sz="1000" b="1" dirty="0" smtClean="0"/>
          </a:p>
          <a:p>
            <a:pPr algn="ctr"/>
            <a:r>
              <a:rPr lang="en-US" sz="2800" dirty="0" smtClean="0"/>
              <a:t>Protease inhibitors &amp; PTD</a:t>
            </a:r>
          </a:p>
          <a:p>
            <a:pPr algn="ctr"/>
            <a:r>
              <a:rPr lang="en-US" sz="2800" dirty="0" smtClean="0"/>
              <a:t>Models showing more virological failure &amp; transmission on EFV </a:t>
            </a:r>
            <a:r>
              <a:rPr lang="en-US" sz="2800" dirty="0" err="1" smtClean="0"/>
              <a:t>vs</a:t>
            </a:r>
            <a:r>
              <a:rPr lang="en-US" sz="2800" dirty="0" smtClean="0"/>
              <a:t> DTG</a:t>
            </a:r>
            <a:endParaRPr lang="en-US" sz="2800" dirty="0"/>
          </a:p>
        </p:txBody>
      </p:sp>
      <p:pic>
        <p:nvPicPr>
          <p:cNvPr id="30" name="Picture 29"/>
          <p:cNvPicPr>
            <a:picLocks noChangeAspect="1"/>
          </p:cNvPicPr>
          <p:nvPr/>
        </p:nvPicPr>
        <p:blipFill>
          <a:blip r:embed="rId4"/>
          <a:stretch>
            <a:fillRect/>
          </a:stretch>
        </p:blipFill>
        <p:spPr>
          <a:xfrm>
            <a:off x="4508500" y="1841500"/>
            <a:ext cx="3175000" cy="3175000"/>
          </a:xfrm>
          <a:prstGeom prst="rect">
            <a:avLst/>
          </a:prstGeom>
        </p:spPr>
      </p:pic>
      <p:sp>
        <p:nvSpPr>
          <p:cNvPr id="26" name="Rectangle 25"/>
          <p:cNvSpPr/>
          <p:nvPr/>
        </p:nvSpPr>
        <p:spPr>
          <a:xfrm>
            <a:off x="5369679" y="4770946"/>
            <a:ext cx="6212721" cy="1203138"/>
          </a:xfrm>
          <a:prstGeom prst="rect">
            <a:avLst/>
          </a:prstGeom>
          <a:solidFill>
            <a:schemeClr val="accent2">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Access to effective contraception</a:t>
            </a:r>
          </a:p>
        </p:txBody>
      </p:sp>
    </p:spTree>
    <p:extLst>
      <p:ext uri="{BB962C8B-B14F-4D97-AF65-F5344CB8AC3E}">
        <p14:creationId xmlns:p14="http://schemas.microsoft.com/office/powerpoint/2010/main" val="1138982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28" grpId="1" animBg="1"/>
      <p:bldP spid="22"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02" r="2002"/>
          <a:stretch>
            <a:fillRect/>
          </a:stretch>
        </p:blipFill>
        <p:spPr>
          <a:xfrm>
            <a:off x="141288" y="700013"/>
            <a:ext cx="7478516" cy="5445972"/>
          </a:xfrm>
        </p:spPr>
      </p:pic>
      <p:sp>
        <p:nvSpPr>
          <p:cNvPr id="38939" name="TextBox 16"/>
          <p:cNvSpPr txBox="1">
            <a:spLocks noChangeArrowheads="1"/>
          </p:cNvSpPr>
          <p:nvPr/>
        </p:nvSpPr>
        <p:spPr bwMode="auto">
          <a:xfrm>
            <a:off x="7203243" y="3252113"/>
            <a:ext cx="4945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pPr algn="ctr"/>
            <a:r>
              <a:rPr lang="en-US" sz="1800" b="1" dirty="0">
                <a:solidFill>
                  <a:schemeClr val="tx1"/>
                </a:solidFill>
                <a:latin typeface="Calibri" charset="0"/>
              </a:rPr>
              <a:t>Pregnancy incidence per 100 WY; Pregnancies (n) </a:t>
            </a:r>
          </a:p>
        </p:txBody>
      </p:sp>
      <p:sp>
        <p:nvSpPr>
          <p:cNvPr id="38940" name="TextBox 6"/>
          <p:cNvSpPr txBox="1">
            <a:spLocks noChangeArrowheads="1"/>
          </p:cNvSpPr>
          <p:nvPr/>
        </p:nvSpPr>
        <p:spPr bwMode="auto">
          <a:xfrm>
            <a:off x="7381043" y="3614063"/>
            <a:ext cx="3219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dirty="0">
                <a:solidFill>
                  <a:srgbClr val="FF0000"/>
                </a:solidFill>
                <a:latin typeface="Calibri" charset="0"/>
              </a:rPr>
              <a:t>1.11 (95%CI 0.77-1.54); n=35</a:t>
            </a:r>
          </a:p>
        </p:txBody>
      </p:sp>
      <p:sp>
        <p:nvSpPr>
          <p:cNvPr id="38941" name="TextBox 9"/>
          <p:cNvSpPr txBox="1">
            <a:spLocks noChangeArrowheads="1"/>
          </p:cNvSpPr>
          <p:nvPr/>
        </p:nvSpPr>
        <p:spPr bwMode="auto">
          <a:xfrm>
            <a:off x="7381043" y="4322088"/>
            <a:ext cx="3217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a:solidFill>
                  <a:srgbClr val="008000"/>
                </a:solidFill>
                <a:latin typeface="Calibri" charset="0"/>
              </a:rPr>
              <a:t>0.63 (95%CI 0.39-0.96); n=21</a:t>
            </a:r>
          </a:p>
        </p:txBody>
      </p:sp>
      <p:sp>
        <p:nvSpPr>
          <p:cNvPr id="38942" name="TextBox 10"/>
          <p:cNvSpPr txBox="1">
            <a:spLocks noChangeArrowheads="1"/>
          </p:cNvSpPr>
          <p:nvPr/>
        </p:nvSpPr>
        <p:spPr bwMode="auto">
          <a:xfrm>
            <a:off x="7381043" y="3953788"/>
            <a:ext cx="2878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1800">
                <a:solidFill>
                  <a:srgbClr val="0000FF"/>
                </a:solidFill>
                <a:latin typeface="Calibri" charset="0"/>
              </a:rPr>
              <a:t>0.87 (95%CI 0.58-1.25); n=29</a:t>
            </a:r>
          </a:p>
        </p:txBody>
      </p:sp>
      <p:sp>
        <p:nvSpPr>
          <p:cNvPr id="38943" name="TextBox 1"/>
          <p:cNvSpPr txBox="1">
            <a:spLocks noChangeArrowheads="1"/>
          </p:cNvSpPr>
          <p:nvPr/>
        </p:nvSpPr>
        <p:spPr bwMode="auto">
          <a:xfrm>
            <a:off x="5594350" y="1830388"/>
            <a:ext cx="21399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rgbClr val="383333"/>
                </a:solidFill>
                <a:latin typeface="Franklin Gothic Book" charset="0"/>
                <a:ea typeface="MS PGothic" charset="0"/>
                <a:cs typeface="Arial" charset="0"/>
              </a:defRPr>
            </a:lvl1pPr>
            <a:lvl2pPr>
              <a:defRPr sz="2800">
                <a:solidFill>
                  <a:srgbClr val="383333"/>
                </a:solidFill>
                <a:latin typeface="Franklin Gothic Book" charset="0"/>
                <a:ea typeface="MS PGothic" charset="0"/>
                <a:cs typeface="Arial" charset="0"/>
              </a:defRPr>
            </a:lvl2pPr>
            <a:lvl3pPr>
              <a:defRPr sz="2400">
                <a:solidFill>
                  <a:srgbClr val="383333"/>
                </a:solidFill>
                <a:latin typeface="Franklin Gothic Book" charset="0"/>
                <a:ea typeface="MS PGothic" charset="0"/>
                <a:cs typeface="Arial" charset="0"/>
              </a:defRPr>
            </a:lvl3pPr>
            <a:lvl4pPr>
              <a:defRPr sz="2000">
                <a:solidFill>
                  <a:srgbClr val="383333"/>
                </a:solidFill>
                <a:latin typeface="Franklin Gothic Book" charset="0"/>
                <a:ea typeface="MS PGothic" charset="0"/>
                <a:cs typeface="Arial" charset="0"/>
              </a:defRPr>
            </a:lvl4pPr>
            <a:lvl5pPr>
              <a:defRPr sz="2000">
                <a:solidFill>
                  <a:srgbClr val="383333"/>
                </a:solidFill>
                <a:latin typeface="Franklin Gothic Book" charset="0"/>
                <a:ea typeface="MS PGothic" charset="0"/>
                <a:cs typeface="Arial" charset="0"/>
              </a:defRPr>
            </a:lvl5pPr>
            <a:lvl6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6pPr>
            <a:lvl7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7pPr>
            <a:lvl8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8pPr>
            <a:lvl9pPr eaLnBrk="0" fontAlgn="base" hangingPunct="0">
              <a:spcAft>
                <a:spcPct val="0"/>
              </a:spcAft>
              <a:buFont typeface="Arial" charset="0"/>
              <a:buChar char="»"/>
              <a:defRPr sz="2000">
                <a:solidFill>
                  <a:srgbClr val="383333"/>
                </a:solidFill>
                <a:latin typeface="Franklin Gothic Book" charset="0"/>
                <a:ea typeface="MS PGothic" charset="0"/>
                <a:cs typeface="Arial" charset="0"/>
              </a:defRPr>
            </a:lvl9pPr>
          </a:lstStyle>
          <a:p>
            <a:r>
              <a:rPr lang="en-US" sz="2000" dirty="0">
                <a:solidFill>
                  <a:schemeClr val="tx1"/>
                </a:solidFill>
                <a:latin typeface="Arial" charset="0"/>
              </a:rPr>
              <a:t>*</a:t>
            </a:r>
            <a:r>
              <a:rPr lang="en-US" sz="1600" dirty="0">
                <a:solidFill>
                  <a:schemeClr val="tx1"/>
                </a:solidFill>
                <a:latin typeface="Arial" charset="0"/>
              </a:rPr>
              <a:t>Adjusted for no condom use with last vaginal sex</a:t>
            </a:r>
          </a:p>
        </p:txBody>
      </p:sp>
      <p:sp>
        <p:nvSpPr>
          <p:cNvPr id="4" name="Title 3">
            <a:extLst/>
          </p:cNvPr>
          <p:cNvSpPr>
            <a:spLocks noGrp="1"/>
          </p:cNvSpPr>
          <p:nvPr>
            <p:ph type="title"/>
          </p:nvPr>
        </p:nvSpPr>
        <p:spPr>
          <a:xfrm>
            <a:off x="609600" y="144463"/>
            <a:ext cx="10972800" cy="823912"/>
          </a:xfrm>
        </p:spPr>
        <p:txBody>
          <a:bodyPr rtlCol="0">
            <a:normAutofit/>
          </a:bodyPr>
          <a:lstStyle/>
          <a:p>
            <a:pPr fontAlgn="auto">
              <a:spcAft>
                <a:spcPts val="0"/>
              </a:spcAft>
              <a:defRPr/>
            </a:pPr>
            <a:r>
              <a:rPr lang="en-US" dirty="0" smtClean="0">
                <a:latin typeface="+mj-lt"/>
                <a:cs typeface="+mj-cs"/>
              </a:rPr>
              <a:t>ECHO: typical </a:t>
            </a:r>
            <a:r>
              <a:rPr lang="en-US" dirty="0">
                <a:latin typeface="+mj-lt"/>
                <a:cs typeface="+mj-cs"/>
              </a:rPr>
              <a:t>u</a:t>
            </a:r>
            <a:r>
              <a:rPr lang="en-US" dirty="0" smtClean="0">
                <a:latin typeface="+mj-lt"/>
                <a:cs typeface="+mj-cs"/>
              </a:rPr>
              <a:t>se </a:t>
            </a:r>
            <a:r>
              <a:rPr lang="en-US" dirty="0">
                <a:latin typeface="+mj-lt"/>
                <a:cs typeface="Arial"/>
              </a:rPr>
              <a:t>p</a:t>
            </a:r>
            <a:r>
              <a:rPr lang="en-US" dirty="0" smtClean="0">
                <a:latin typeface="+mj-lt"/>
                <a:cs typeface="Arial"/>
              </a:rPr>
              <a:t>regnancy </a:t>
            </a:r>
            <a:r>
              <a:rPr lang="en-US" dirty="0">
                <a:latin typeface="+mj-lt"/>
                <a:cs typeface="Arial"/>
              </a:rPr>
              <a:t>i</a:t>
            </a:r>
            <a:r>
              <a:rPr lang="en-US" dirty="0" smtClean="0">
                <a:latin typeface="+mj-lt"/>
                <a:cs typeface="Arial"/>
              </a:rPr>
              <a:t>ncidence </a:t>
            </a:r>
            <a:endParaRPr lang="en-US" dirty="0">
              <a:latin typeface="+mj-lt"/>
              <a:cs typeface="+mj-cs"/>
            </a:endParaRPr>
          </a:p>
        </p:txBody>
      </p:sp>
      <p:graphicFrame>
        <p:nvGraphicFramePr>
          <p:cNvPr id="11" name="Content Placeholder 6">
            <a:extLst/>
          </p:cNvPr>
          <p:cNvGraphicFramePr>
            <a:graphicFrameLocks noGrp="1"/>
          </p:cNvGraphicFramePr>
          <p:nvPr>
            <p:ph idx="1"/>
            <p:extLst>
              <p:ext uri="{D42A27DB-BD31-4B8C-83A1-F6EECF244321}">
                <p14:modId xmlns:p14="http://schemas.microsoft.com/office/powerpoint/2010/main" val="3727194291"/>
              </p:ext>
            </p:extLst>
          </p:nvPr>
        </p:nvGraphicFramePr>
        <p:xfrm>
          <a:off x="2416160" y="1799171"/>
          <a:ext cx="7359681" cy="3419384"/>
        </p:xfrm>
        <a:graphic>
          <a:graphicData uri="http://schemas.openxmlformats.org/drawingml/2006/table">
            <a:tbl>
              <a:tblPr/>
              <a:tblGrid>
                <a:gridCol w="3537907">
                  <a:extLst>
                    <a:ext uri="{9D8B030D-6E8A-4147-A177-3AD203B41FA5}">
                      <a16:colId xmlns:a16="http://schemas.microsoft.com/office/drawing/2014/main" xmlns="" val="20000"/>
                    </a:ext>
                  </a:extLst>
                </a:gridCol>
                <a:gridCol w="2325476">
                  <a:extLst>
                    <a:ext uri="{9D8B030D-6E8A-4147-A177-3AD203B41FA5}">
                      <a16:colId xmlns:a16="http://schemas.microsoft.com/office/drawing/2014/main" xmlns="" val="20001"/>
                    </a:ext>
                  </a:extLst>
                </a:gridCol>
                <a:gridCol w="1496298">
                  <a:extLst>
                    <a:ext uri="{9D8B030D-6E8A-4147-A177-3AD203B41FA5}">
                      <a16:colId xmlns:a16="http://schemas.microsoft.com/office/drawing/2014/main" xmlns="" val="20002"/>
                    </a:ext>
                  </a:extLst>
                </a:gridCol>
              </a:tblGrid>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Method</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aHR </a:t>
                      </a:r>
                      <a:r>
                        <a:rPr kumimoji="0" lang="en-US" sz="2400" b="0" i="0" u="none" strike="noStrike" cap="none" normalizeH="0" baseline="0" dirty="0">
                          <a:ln>
                            <a:noFill/>
                          </a:ln>
                          <a:solidFill>
                            <a:schemeClr val="bg1"/>
                          </a:solidFill>
                          <a:effectLst/>
                          <a:latin typeface="+mj-lt"/>
                          <a:ea typeface="MS PGothic" charset="0"/>
                          <a:cs typeface="MS PGothic" charset="0"/>
                        </a:rPr>
                        <a:t>(95% CI</a:t>
                      </a:r>
                      <a:r>
                        <a:rPr kumimoji="0" lang="en-US" sz="2400" b="0" i="0" u="none" strike="noStrike" cap="none" normalizeH="0" baseline="0" dirty="0" smtClean="0">
                          <a:ln>
                            <a:noFill/>
                          </a:ln>
                          <a:solidFill>
                            <a:schemeClr val="bg1"/>
                          </a:solidFill>
                          <a:effectLst/>
                          <a:latin typeface="+mj-lt"/>
                          <a:ea typeface="MS PGothic" charset="0"/>
                          <a:cs typeface="MS PGothic" charset="0"/>
                        </a:rPr>
                        <a:t>)*</a:t>
                      </a:r>
                      <a:endParaRPr kumimoji="0" lang="en-US" sz="2400" b="0" i="0" u="none" strike="noStrike" cap="none" normalizeH="0" baseline="0" dirty="0">
                        <a:ln>
                          <a:noFill/>
                        </a:ln>
                        <a:solidFill>
                          <a:schemeClr val="bg1"/>
                        </a:solidFill>
                        <a:effectLst/>
                        <a:latin typeface="+mj-lt"/>
                        <a:ea typeface="MS PGothic" charset="0"/>
                        <a:cs typeface="MS PGothic"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ea typeface="MS PGothic" charset="0"/>
                          <a:cs typeface="Arial" charset="0"/>
                        </a:rPr>
                        <a:t>p-value </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50000"/>
                      </a:schemeClr>
                    </a:solidFill>
                  </a:tcPr>
                </a:tc>
                <a:extLst>
                  <a:ext uri="{0D108BD9-81ED-4DB2-BD59-A6C34878D82A}">
                    <a16:rowId xmlns:a16="http://schemas.microsoft.com/office/drawing/2014/main" xmlns="" val="10000"/>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DMPA-IM v. Copper IUD</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0.80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j-lt"/>
                          <a:ea typeface="MS PGothic" charset="0"/>
                          <a:cs typeface="Arial" charset="0"/>
                        </a:rPr>
                        <a:t>0.49-1.31</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0.375</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xmlns="" val="10001"/>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DMPA-IM v.  LNG </a:t>
                      </a:r>
                      <a:r>
                        <a:rPr kumimoji="0" lang="en-US" sz="2400" b="0" i="0" u="none" strike="noStrike" cap="none" normalizeH="0" baseline="0" dirty="0" smtClean="0">
                          <a:ln>
                            <a:noFill/>
                          </a:ln>
                          <a:solidFill>
                            <a:srgbClr val="000000"/>
                          </a:solidFill>
                          <a:effectLst/>
                          <a:latin typeface="+mj-lt"/>
                          <a:ea typeface="MS PGothic" charset="0"/>
                          <a:cs typeface="Arial" charset="0"/>
                        </a:rPr>
                        <a:t>implant</a:t>
                      </a:r>
                      <a:endParaRPr kumimoji="0" lang="en-US" sz="2400" b="0" i="0" u="none" strike="noStrike" cap="none" normalizeH="0" baseline="0" dirty="0">
                        <a:ln>
                          <a:noFill/>
                        </a:ln>
                        <a:solidFill>
                          <a:srgbClr val="000000"/>
                        </a:solidFill>
                        <a:effectLst/>
                        <a:latin typeface="+mj-lt"/>
                        <a:ea typeface="MS PGothic" charset="0"/>
                        <a:cs typeface="Arial"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1.39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mj-lt"/>
                          <a:ea typeface="MS PGothic" charset="0"/>
                          <a:cs typeface="Arial" charset="0"/>
                        </a:rPr>
                        <a:t>0.80-2.45</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0.246</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xmlns="" val="10002"/>
                  </a:ext>
                </a:extLst>
              </a:tr>
              <a:tr h="8548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mj-lt"/>
                          <a:ea typeface="MS PGothic" charset="0"/>
                          <a:cs typeface="Arial" charset="0"/>
                        </a:rPr>
                        <a:t>IUD v. LNG </a:t>
                      </a:r>
                      <a:r>
                        <a:rPr kumimoji="0" lang="en-US" sz="2400" b="0" i="0" u="none" strike="noStrike" cap="none" normalizeH="0" baseline="0" dirty="0" smtClean="0">
                          <a:ln>
                            <a:noFill/>
                          </a:ln>
                          <a:solidFill>
                            <a:srgbClr val="000000"/>
                          </a:solidFill>
                          <a:effectLst/>
                          <a:latin typeface="+mj-lt"/>
                          <a:ea typeface="MS PGothic" charset="0"/>
                          <a:cs typeface="Arial" charset="0"/>
                        </a:rPr>
                        <a:t>implant</a:t>
                      </a:r>
                      <a:endParaRPr kumimoji="0" lang="en-US" sz="2400" b="0" i="0" u="none" strike="noStrike" cap="none" normalizeH="0" baseline="0" dirty="0">
                        <a:ln>
                          <a:noFill/>
                        </a:ln>
                        <a:solidFill>
                          <a:srgbClr val="000000"/>
                        </a:solidFill>
                        <a:effectLst/>
                        <a:latin typeface="+mj-lt"/>
                        <a:ea typeface="MS PGothic" charset="0"/>
                        <a:cs typeface="Arial" charset="0"/>
                      </a:endParaRP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MS PGothic" charset="0"/>
                          <a:cs typeface="Arial" charset="0"/>
                        </a:rPr>
                        <a:t>1.74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mj-lt"/>
                          <a:ea typeface="MS PGothic" charset="0"/>
                          <a:cs typeface="Arial" charset="0"/>
                        </a:rPr>
                        <a:t>1.01-2.99</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mj-lt"/>
                          <a:ea typeface="MS PGothic" charset="0"/>
                          <a:cs typeface="Arial" charset="0"/>
                        </a:rPr>
                        <a:t>0.044</a:t>
                      </a:r>
                    </a:p>
                  </a:txBody>
                  <a:tcPr marL="91423" marR="91423" marT="45701" marB="4570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xmlns="" val="10003"/>
                  </a:ext>
                </a:extLst>
              </a:tr>
            </a:tbl>
          </a:graphicData>
        </a:graphic>
      </p:graphicFrame>
      <p:cxnSp>
        <p:nvCxnSpPr>
          <p:cNvPr id="3" name="Straight Connector 2"/>
          <p:cNvCxnSpPr/>
          <p:nvPr/>
        </p:nvCxnSpPr>
        <p:spPr>
          <a:xfrm>
            <a:off x="4476320" y="3403013"/>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514042" y="3406188"/>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22806" y="4282488"/>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660528" y="4285663"/>
            <a:ext cx="641271" cy="73025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80432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ViiV Color Theme">
    <a:dk1>
      <a:srgbClr val="000000"/>
    </a:dk1>
    <a:lt1>
      <a:srgbClr val="FFFFFF"/>
    </a:lt1>
    <a:dk2>
      <a:srgbClr val="A30234"/>
    </a:dk2>
    <a:lt2>
      <a:srgbClr val="808080"/>
    </a:lt2>
    <a:accent1>
      <a:srgbClr val="002F5F"/>
    </a:accent1>
    <a:accent2>
      <a:srgbClr val="FF6600"/>
    </a:accent2>
    <a:accent3>
      <a:srgbClr val="00B050"/>
    </a:accent3>
    <a:accent4>
      <a:srgbClr val="FFCC00"/>
    </a:accent4>
    <a:accent5>
      <a:srgbClr val="0098DB"/>
    </a:accent5>
    <a:accent6>
      <a:srgbClr val="A50021"/>
    </a:accent6>
    <a:hlink>
      <a:srgbClr val="0000FF"/>
    </a:hlink>
    <a:folHlink>
      <a:srgbClr val="7030A0"/>
    </a:folHlink>
  </a:clrScheme>
  <a:fontScheme name="ViiV Corporate Font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AIDS2016_template</Template>
  <TotalTime>15717</TotalTime>
  <Words>1821</Words>
  <Application>Microsoft Macintosh PowerPoint</Application>
  <PresentationFormat>Custom</PresentationFormat>
  <Paragraphs>285</Paragraphs>
  <Slides>23</Slides>
  <Notes>6</Notes>
  <HiddenSlides>1</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AIDS 2016_Template</vt:lpstr>
      <vt:lpstr>PowerPoint Presentation</vt:lpstr>
      <vt:lpstr>Track B: rapporteur highlights</vt:lpstr>
      <vt:lpstr>Disclosures</vt:lpstr>
      <vt:lpstr>What is a rapporteur?</vt:lpstr>
      <vt:lpstr>Team B!</vt:lpstr>
      <vt:lpstr>Sexually transmitted infections &amp; PrEP</vt:lpstr>
      <vt:lpstr>Cascades of care</vt:lpstr>
      <vt:lpstr>Pre-conception dolutegravir &amp; NTDs</vt:lpstr>
      <vt:lpstr>ECHO: typical use pregnancy incidence </vt:lpstr>
      <vt:lpstr>Reflate TB2: 1st line ART with standard TB treatment TDF/3TC + RAL 400 BID vs TDF/3TC + EFV 600 OD (n=230/arm)</vt:lpstr>
      <vt:lpstr>DOLUTEGRAVIR: EFFICACY &amp; WEIGHT </vt:lpstr>
      <vt:lpstr>GEMINI: DTG+3TC non-inferior to TDF/FTC+DTG snapshot VL&lt;50 at W96</vt:lpstr>
      <vt:lpstr>TANGO: DTG/3TC non-inferior to TAF 3DR at W48</vt:lpstr>
      <vt:lpstr>ADVANCE, 1st line trial in South Africa </vt:lpstr>
      <vt:lpstr>Proportion with VL&lt;50 (ITT)</vt:lpstr>
      <vt:lpstr>Drivers of weight gain/loss on ART</vt:lpstr>
      <vt:lpstr>Weight</vt:lpstr>
      <vt:lpstr>ADVANCE: BMI category over time: women  (obese at baseline excluded)</vt:lpstr>
      <vt:lpstr>NEW DRUGS</vt:lpstr>
      <vt:lpstr>Very brief</vt:lpstr>
      <vt:lpstr>Access</vt:lpstr>
      <vt:lpstr>THANK YOU!</vt:lpstr>
      <vt:lpstr>Safe travels home!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Laura Waters</cp:lastModifiedBy>
  <cp:revision>149</cp:revision>
  <cp:lastPrinted>2017-01-16T15:31:13Z</cp:lastPrinted>
  <dcterms:created xsi:type="dcterms:W3CDTF">2017-01-13T09:09:35Z</dcterms:created>
  <dcterms:modified xsi:type="dcterms:W3CDTF">2019-07-24T22:44:03Z</dcterms:modified>
</cp:coreProperties>
</file>